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00" r:id="rId1"/>
  </p:sldMasterIdLst>
  <p:notesMasterIdLst>
    <p:notesMasterId r:id="rId38"/>
  </p:notesMasterIdLst>
  <p:handoutMasterIdLst>
    <p:handoutMasterId r:id="rId39"/>
  </p:handoutMasterIdLst>
  <p:sldIdLst>
    <p:sldId id="256" r:id="rId2"/>
    <p:sldId id="368" r:id="rId3"/>
    <p:sldId id="271" r:id="rId4"/>
    <p:sldId id="273" r:id="rId5"/>
    <p:sldId id="274" r:id="rId6"/>
    <p:sldId id="275" r:id="rId7"/>
    <p:sldId id="283" r:id="rId8"/>
    <p:sldId id="282" r:id="rId9"/>
    <p:sldId id="276" r:id="rId10"/>
    <p:sldId id="277" r:id="rId11"/>
    <p:sldId id="278" r:id="rId12"/>
    <p:sldId id="279" r:id="rId13"/>
    <p:sldId id="280" r:id="rId14"/>
    <p:sldId id="281" r:id="rId15"/>
    <p:sldId id="314" r:id="rId16"/>
    <p:sldId id="315" r:id="rId17"/>
    <p:sldId id="316" r:id="rId18"/>
    <p:sldId id="292" r:id="rId19"/>
    <p:sldId id="313" r:id="rId20"/>
    <p:sldId id="320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268" r:id="rId33"/>
    <p:sldId id="269" r:id="rId34"/>
    <p:sldId id="263" r:id="rId35"/>
    <p:sldId id="266" r:id="rId36"/>
    <p:sldId id="267" r:id="rId37"/>
  </p:sldIdLst>
  <p:sldSz cx="9901238" cy="6859588"/>
  <p:notesSz cx="9874250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900"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900"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900"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900"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900"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7" autoAdjust="0"/>
    <p:restoredTop sz="94709" autoAdjust="0"/>
  </p:normalViewPr>
  <p:slideViewPr>
    <p:cSldViewPr>
      <p:cViewPr varScale="1">
        <p:scale>
          <a:sx n="98" d="100"/>
          <a:sy n="98" d="100"/>
        </p:scale>
        <p:origin x="756" y="48"/>
      </p:cViewPr>
      <p:guideLst>
        <p:guide orient="horz" pos="2160"/>
        <p:guide pos="311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437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2763" y="0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437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437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2763" y="6456363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755A7DB-DFFC-4C51-B3BE-B6D9F5E907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8035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2763" y="0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98800" y="509588"/>
            <a:ext cx="36798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425" y="3228975"/>
            <a:ext cx="7899400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07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7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763" y="6456363"/>
            <a:ext cx="42799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D2CEEA8-B7A0-46C9-BF6A-4C0BEF6111E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3550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66750" y="6513513"/>
            <a:ext cx="86502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760" tIns="46549" rIns="94760" bIns="46549">
            <a:spAutoFit/>
          </a:bodyPr>
          <a:lstStyle>
            <a:lvl1pPr defTabSz="798513" eaLnBrk="0" hangingPunct="0"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defTabSz="798513" eaLnBrk="0" hangingPunct="0"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defTabSz="798513" eaLnBrk="0" hangingPunct="0"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defTabSz="798513" eaLnBrk="0" hangingPunct="0"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defTabSz="798513" eaLnBrk="0" hangingPunct="0"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defTabSz="798513" eaLnBrk="0" fontAlgn="base" hangingPunct="0">
              <a:spcBef>
                <a:spcPct val="0"/>
              </a:spcBef>
              <a:spcAft>
                <a:spcPct val="0"/>
              </a:spcAft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defTabSz="798513" eaLnBrk="0" fontAlgn="base" hangingPunct="0">
              <a:spcBef>
                <a:spcPct val="0"/>
              </a:spcBef>
              <a:spcAft>
                <a:spcPct val="0"/>
              </a:spcAft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defTabSz="798513" eaLnBrk="0" fontAlgn="base" hangingPunct="0">
              <a:spcBef>
                <a:spcPct val="0"/>
              </a:spcBef>
              <a:spcAft>
                <a:spcPct val="0"/>
              </a:spcAft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defTabSz="798513" eaLnBrk="0" fontAlgn="base" hangingPunct="0">
              <a:spcBef>
                <a:spcPct val="0"/>
              </a:spcBef>
              <a:spcAft>
                <a:spcPct val="0"/>
              </a:spcAft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latinLnBrk="0">
              <a:defRPr/>
            </a:pPr>
            <a:endParaRPr kumimoji="0" lang="ko-KR" altLang="ko-KR" sz="1500">
              <a:solidFill>
                <a:srgbClr val="00279F"/>
              </a:solidFill>
              <a:ea typeface="HY그래픽" pitchFamily="18" charset="-127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052513" y="1773238"/>
            <a:ext cx="7796212" cy="0"/>
          </a:xfrm>
          <a:prstGeom prst="line">
            <a:avLst/>
          </a:prstGeom>
          <a:noFill/>
          <a:ln w="508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6665913" y="5589588"/>
            <a:ext cx="2182812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5756" tIns="47879" rIns="95756" bIns="47879">
            <a:spAutoFit/>
          </a:bodyPr>
          <a:lstStyle/>
          <a:p>
            <a:pPr algn="r" defTabSz="957263" eaLnBrk="0" latinLnBrk="0" hangingPunct="0">
              <a:spcBef>
                <a:spcPct val="20000"/>
              </a:spcBef>
              <a:buSzPct val="100000"/>
              <a:defRPr/>
            </a:pPr>
            <a:r>
              <a:rPr kumimoji="0" lang="en-US" altLang="ko-KR" sz="1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" pitchFamily="50" charset="-127"/>
              </a:rPr>
              <a:t>Sejong</a:t>
            </a:r>
            <a:r>
              <a:rPr kumimoji="0" lang="en-US" altLang="ko-KR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" pitchFamily="50" charset="-127"/>
              </a:rPr>
              <a:t> University, DMS Lab.</a:t>
            </a:r>
          </a:p>
        </p:txBody>
      </p:sp>
      <p:sp>
        <p:nvSpPr>
          <p:cNvPr id="7" name="Line 14"/>
          <p:cNvSpPr>
            <a:spLocks noChangeShapeType="1"/>
          </p:cNvSpPr>
          <p:nvPr/>
        </p:nvSpPr>
        <p:spPr bwMode="auto">
          <a:xfrm>
            <a:off x="1052513" y="5589588"/>
            <a:ext cx="7796212" cy="0"/>
          </a:xfrm>
          <a:prstGeom prst="line">
            <a:avLst/>
          </a:prstGeom>
          <a:noFill/>
          <a:ln w="50800">
            <a:solidFill>
              <a:srgbClr val="80808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25" y="1125538"/>
            <a:ext cx="1012825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5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1989138"/>
            <a:ext cx="8415338" cy="1471612"/>
          </a:xfrm>
        </p:spPr>
        <p:txBody>
          <a:bodyPr lIns="95756" tIns="47879" rIns="95756" bIns="47879"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45803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717925"/>
            <a:ext cx="6929438" cy="17526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48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§"/>
              <a:defRPr sz="2200"/>
            </a:lvl1pPr>
            <a:lvl2pPr>
              <a:buFont typeface="Arial" pitchFamily="34" charset="0"/>
              <a:buChar char="•"/>
              <a:defRPr sz="2000"/>
            </a:lvl2pPr>
            <a:lvl3pPr>
              <a:buFont typeface="Wingdings" pitchFamily="2" charset="2"/>
              <a:buChar char="ü"/>
              <a:defRPr sz="1800"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5D7FA2-3A82-48C3-A26F-4F04B71BF38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33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9"/>
          <p:cNvSpPr>
            <a:spLocks noChangeShapeType="1"/>
          </p:cNvSpPr>
          <p:nvPr/>
        </p:nvSpPr>
        <p:spPr bwMode="auto">
          <a:xfrm>
            <a:off x="741363" y="476250"/>
            <a:ext cx="8359775" cy="0"/>
          </a:xfrm>
          <a:prstGeom prst="line">
            <a:avLst/>
          </a:prstGeom>
          <a:noFill/>
          <a:ln w="508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666750" y="6513513"/>
            <a:ext cx="86502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760" tIns="46549" rIns="94760" bIns="46549">
            <a:spAutoFit/>
          </a:bodyPr>
          <a:lstStyle>
            <a:lvl1pPr defTabSz="798513" eaLnBrk="0" hangingPunct="0"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defTabSz="798513" eaLnBrk="0" hangingPunct="0"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defTabSz="798513" eaLnBrk="0" hangingPunct="0"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defTabSz="798513" eaLnBrk="0" hangingPunct="0"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defTabSz="798513" eaLnBrk="0" hangingPunct="0"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defTabSz="798513" eaLnBrk="0" fontAlgn="base" hangingPunct="0">
              <a:spcBef>
                <a:spcPct val="0"/>
              </a:spcBef>
              <a:spcAft>
                <a:spcPct val="0"/>
              </a:spcAft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defTabSz="798513" eaLnBrk="0" fontAlgn="base" hangingPunct="0">
              <a:spcBef>
                <a:spcPct val="0"/>
              </a:spcBef>
              <a:spcAft>
                <a:spcPct val="0"/>
              </a:spcAft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defTabSz="798513" eaLnBrk="0" fontAlgn="base" hangingPunct="0">
              <a:spcBef>
                <a:spcPct val="0"/>
              </a:spcBef>
              <a:spcAft>
                <a:spcPct val="0"/>
              </a:spcAft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defTabSz="798513" eaLnBrk="0" fontAlgn="base" hangingPunct="0">
              <a:spcBef>
                <a:spcPct val="0"/>
              </a:spcBef>
              <a:spcAft>
                <a:spcPct val="0"/>
              </a:spcAft>
              <a:tabLst>
                <a:tab pos="7688263" algn="l"/>
              </a:tabLst>
              <a:defRPr kumimoji="1" sz="19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latinLnBrk="0">
              <a:defRPr/>
            </a:pPr>
            <a:endParaRPr kumimoji="0" lang="ko-KR" altLang="ko-KR" sz="1500">
              <a:solidFill>
                <a:srgbClr val="00279F"/>
              </a:solidFill>
              <a:ea typeface="HY그래픽" pitchFamily="18" charset="-127"/>
            </a:endParaRPr>
          </a:p>
        </p:txBody>
      </p:sp>
      <p:sp>
        <p:nvSpPr>
          <p:cNvPr id="370699" name="Text Box 11"/>
          <p:cNvSpPr txBox="1">
            <a:spLocks noChangeArrowheads="1"/>
          </p:cNvSpPr>
          <p:nvPr/>
        </p:nvSpPr>
        <p:spPr bwMode="auto">
          <a:xfrm>
            <a:off x="6880225" y="6434138"/>
            <a:ext cx="21844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5756" tIns="47879" rIns="95756" bIns="47879">
            <a:spAutoFit/>
          </a:bodyPr>
          <a:lstStyle/>
          <a:p>
            <a:pPr algn="r" defTabSz="957263" eaLnBrk="0" latinLnBrk="0" hangingPunct="0">
              <a:spcBef>
                <a:spcPct val="20000"/>
              </a:spcBef>
              <a:buSzPct val="100000"/>
              <a:defRPr/>
            </a:pPr>
            <a:r>
              <a:rPr kumimoji="0" lang="en-US" altLang="ko-KR" sz="12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" pitchFamily="50" charset="-127"/>
              </a:rPr>
              <a:t>Sejong</a:t>
            </a:r>
            <a:r>
              <a:rPr kumimoji="0" lang="en-US" altLang="ko-KR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돋움" pitchFamily="50" charset="-127"/>
              </a:rPr>
              <a:t> University, DMS Lab.</a:t>
            </a:r>
          </a:p>
        </p:txBody>
      </p:sp>
      <p:sp>
        <p:nvSpPr>
          <p:cNvPr id="1029" name="Line 12"/>
          <p:cNvSpPr>
            <a:spLocks noChangeShapeType="1"/>
          </p:cNvSpPr>
          <p:nvPr/>
        </p:nvSpPr>
        <p:spPr bwMode="auto">
          <a:xfrm>
            <a:off x="741363" y="6359525"/>
            <a:ext cx="8359775" cy="0"/>
          </a:xfrm>
          <a:prstGeom prst="line">
            <a:avLst/>
          </a:prstGeom>
          <a:noFill/>
          <a:ln w="50800">
            <a:solidFill>
              <a:srgbClr val="80808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0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2138" y="1285875"/>
            <a:ext cx="885983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370707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576263" y="549275"/>
            <a:ext cx="887888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70708" name="Rectangle 2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6125" y="6430963"/>
            <a:ext cx="230981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400">
                <a:latin typeface="+mn-ea"/>
                <a:ea typeface="굴림" pitchFamily="50" charset="-127"/>
              </a:defRPr>
            </a:lvl1pPr>
          </a:lstStyle>
          <a:p>
            <a:pPr>
              <a:defRPr/>
            </a:pPr>
            <a:fld id="{0CA91005-5E32-42C8-B7B3-62D7F5B66A0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1033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6430963"/>
            <a:ext cx="5715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5" r:id="rId2"/>
  </p:sldLayoutIdLst>
  <p:hf hdr="0" ftr="0" dt="0"/>
  <p:txStyles>
    <p:titleStyle>
      <a:lvl1pPr algn="ctr" defTabSz="957263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defTabSz="957263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2pPr>
      <a:lvl3pPr algn="ctr" defTabSz="957263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3pPr>
      <a:lvl4pPr algn="ctr" defTabSz="957263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4pPr>
      <a:lvl5pPr algn="ctr" defTabSz="957263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5pPr>
      <a:lvl6pPr marL="457200" algn="ctr" defTabSz="957263" rtl="0" eaLnBrk="1" fontAlgn="base" latinLnBrk="1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6pPr>
      <a:lvl7pPr marL="914400" algn="ctr" defTabSz="957263" rtl="0" eaLnBrk="1" fontAlgn="base" latinLnBrk="1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7pPr>
      <a:lvl8pPr marL="1371600" algn="ctr" defTabSz="957263" rtl="0" eaLnBrk="1" fontAlgn="base" latinLnBrk="1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8pPr>
      <a:lvl9pPr marL="1828800" algn="ctr" defTabSz="957263" rtl="0" eaLnBrk="1" fontAlgn="base" latinLnBrk="1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9pPr>
    </p:titleStyle>
    <p:bodyStyle>
      <a:lvl1pPr marL="358775" indent="-358775" algn="l" defTabSz="957263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777875" indent="-298450" algn="l" defTabSz="957263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000">
          <a:solidFill>
            <a:schemeClr val="tx1"/>
          </a:solidFill>
          <a:latin typeface="+mn-lt"/>
          <a:ea typeface="+mn-ea"/>
        </a:defRPr>
      </a:lvl2pPr>
      <a:lvl3pPr marL="1196975" indent="-239713" algn="l" defTabSz="95726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76400" indent="-239713" algn="l" defTabSz="957263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154238" indent="-238125" algn="l" defTabSz="9572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5pPr>
      <a:lvl6pPr marL="2611438" indent="-238125" algn="l" defTabSz="957263" rtl="0" eaLnBrk="1" fontAlgn="base" latinLnBrk="1" hangingPunct="1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6pPr>
      <a:lvl7pPr marL="3068638" indent="-238125" algn="l" defTabSz="957263" rtl="0" eaLnBrk="1" fontAlgn="base" latinLnBrk="1" hangingPunct="1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7pPr>
      <a:lvl8pPr marL="3525838" indent="-238125" algn="l" defTabSz="957263" rtl="0" eaLnBrk="1" fontAlgn="base" latinLnBrk="1" hangingPunct="1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8pPr>
      <a:lvl9pPr marL="3983038" indent="-238125" algn="l" defTabSz="957263" rtl="0" eaLnBrk="1" fontAlgn="base" latinLnBrk="1" hangingPunct="1">
        <a:spcBef>
          <a:spcPct val="20000"/>
        </a:spcBef>
        <a:spcAft>
          <a:spcPct val="0"/>
        </a:spcAft>
        <a:buChar char="»"/>
        <a:defRPr kumimoji="1" sz="2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ng.tistory.com/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357438"/>
            <a:ext cx="8415338" cy="14716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ko-KR" sz="4500" dirty="0"/>
              <a:t>Digital Signal Processing</a:t>
            </a:r>
            <a:br>
              <a:rPr lang="en-US" altLang="ko-KR" sz="5000" dirty="0"/>
            </a:br>
            <a:endParaRPr lang="ko-KR" altLang="en-US" sz="3500" b="0" i="1" dirty="0"/>
          </a:p>
        </p:txBody>
      </p:sp>
      <p:sp>
        <p:nvSpPr>
          <p:cNvPr id="4" name="부제목 2"/>
          <p:cNvSpPr txBox="1">
            <a:spLocks/>
          </p:cNvSpPr>
          <p:nvPr/>
        </p:nvSpPr>
        <p:spPr bwMode="auto">
          <a:xfrm>
            <a:off x="1485900" y="3717925"/>
            <a:ext cx="692943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 anchor="ctr"/>
          <a:lstStyle>
            <a:lvl1pPr marL="0" indent="0" algn="ctr" defTabSz="957263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96975" indent="-239713" algn="l" defTabSz="957263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76400" indent="-239713" algn="l" defTabSz="957263" rtl="0" fontAlgn="base" latinLnBrk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154238" indent="-238125" algn="l" defTabSz="957263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11438" indent="-238125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6pPr>
            <a:lvl7pPr marL="3068638" indent="-238125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7pPr>
            <a:lvl8pPr marL="3525838" indent="-238125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8pPr>
            <a:lvl9pPr marL="3983038" indent="-238125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>
              <a:defRPr/>
            </a:pPr>
            <a:r>
              <a:rPr lang="en-US" altLang="ko-KR" dirty="0"/>
              <a:t>1) Noise removal</a:t>
            </a:r>
          </a:p>
          <a:p>
            <a:pPr algn="l">
              <a:defRPr/>
            </a:pPr>
            <a:r>
              <a:rPr lang="en-US" altLang="ko-KR" dirty="0"/>
              <a:t>2) Centralized Convolution: Filtering 2D image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Prof. Yung-</a:t>
            </a:r>
            <a:r>
              <a:rPr lang="en-US" altLang="ko-KR" dirty="0" err="1"/>
              <a:t>Lyul</a:t>
            </a:r>
            <a:r>
              <a:rPr lang="en-US" altLang="ko-KR" dirty="0"/>
              <a:t> Lee (</a:t>
            </a:r>
            <a:r>
              <a:rPr lang="ko-KR" altLang="en-US" dirty="0"/>
              <a:t>이영렬 교수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0438" y="1244600"/>
            <a:ext cx="4894262" cy="3857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(</a:t>
            </a:r>
            <a:r>
              <a:rPr lang="ko-KR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해당 강의자료의 배포 및 무단 복제를 금함</a:t>
            </a:r>
            <a:r>
              <a:rPr lang="en-US" altLang="ko-KR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굴림" charset="-127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526DD3-4115-4CDE-99EE-85BEEEE21599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847725"/>
            <a:ext cx="765810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E72593-2024-4271-B18F-311FEB514BE6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728663"/>
            <a:ext cx="690562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9C292D-7836-49F2-AB4C-51C6C5CD19D1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549275"/>
            <a:ext cx="5991225" cy="56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9B8378-4722-4469-AEC8-2A6BEC3CCA81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555625"/>
            <a:ext cx="7343775" cy="573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049669-6420-4015-9F52-F27C2AC0D952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8" y="641350"/>
            <a:ext cx="6697662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42335-B16F-4273-BCAA-3DFFCA074BF7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6263" y="549275"/>
            <a:ext cx="8878887" cy="647700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프로젝트 생성 과정 </a:t>
            </a:r>
            <a:r>
              <a:rPr lang="en-US" altLang="ko-KR" dirty="0"/>
              <a:t>(2017 ver.)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254348-F335-42E0-AB8B-D96F8B6AE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73" b="47576"/>
          <a:stretch/>
        </p:blipFill>
        <p:spPr>
          <a:xfrm>
            <a:off x="1062187" y="1341562"/>
            <a:ext cx="7896487" cy="464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1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8D21A3-5A27-4CA0-A577-B489608EB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17659" r="60312" b="22056"/>
          <a:stretch/>
        </p:blipFill>
        <p:spPr>
          <a:xfrm>
            <a:off x="1314215" y="917017"/>
            <a:ext cx="7236804" cy="502396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42335-B16F-4273-BCAA-3DFFCA074BF7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sp>
        <p:nvSpPr>
          <p:cNvPr id="8" name="타원 7"/>
          <p:cNvSpPr/>
          <p:nvPr/>
        </p:nvSpPr>
        <p:spPr bwMode="auto">
          <a:xfrm>
            <a:off x="2214315" y="5273891"/>
            <a:ext cx="504056" cy="224025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57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0620187-C6B0-444D-AD52-EF8A33D9BFC9}"/>
              </a:ext>
            </a:extLst>
          </p:cNvPr>
          <p:cNvSpPr/>
          <p:nvPr/>
        </p:nvSpPr>
        <p:spPr bwMode="auto">
          <a:xfrm>
            <a:off x="2214315" y="4884885"/>
            <a:ext cx="504056" cy="224025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57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212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42335-B16F-4273-BCAA-3DFFCA074BF7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19133B-6C33-4E0E-8507-6257B4BC3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91" b="35455"/>
          <a:stretch/>
        </p:blipFill>
        <p:spPr>
          <a:xfrm>
            <a:off x="571292" y="1132283"/>
            <a:ext cx="8758654" cy="45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001D10-86CF-4BDE-A6D1-BA4CB86B0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3" t="17603" r="60314" b="22103"/>
          <a:stretch/>
        </p:blipFill>
        <p:spPr>
          <a:xfrm>
            <a:off x="1320663" y="909514"/>
            <a:ext cx="7259911" cy="50405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42335-B16F-4273-BCAA-3DFFCA074BF7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p:cxnSp>
        <p:nvCxnSpPr>
          <p:cNvPr id="7" name="직선 화살표 연결선 6"/>
          <p:cNvCxnSpPr>
            <a:cxnSpLocks/>
            <a:endCxn id="8" idx="0"/>
          </p:cNvCxnSpPr>
          <p:nvPr/>
        </p:nvCxnSpPr>
        <p:spPr bwMode="auto">
          <a:xfrm flipH="1">
            <a:off x="2559497" y="4022611"/>
            <a:ext cx="1959074" cy="123973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타원 7"/>
          <p:cNvSpPr/>
          <p:nvPr/>
        </p:nvSpPr>
        <p:spPr bwMode="auto">
          <a:xfrm>
            <a:off x="2235461" y="5262348"/>
            <a:ext cx="648072" cy="288032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57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5302" y="3501802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학번</a:t>
            </a:r>
          </a:p>
        </p:txBody>
      </p:sp>
    </p:spTree>
    <p:extLst>
      <p:ext uri="{BB962C8B-B14F-4D97-AF65-F5344CB8AC3E}">
        <p14:creationId xmlns:p14="http://schemas.microsoft.com/office/powerpoint/2010/main" val="279429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42335-B16F-4273-BCAA-3DFFCA074BF7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D64EC-0590-4A51-9CFE-0CCD290BB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27" b="30606"/>
          <a:stretch/>
        </p:blipFill>
        <p:spPr>
          <a:xfrm>
            <a:off x="739223" y="1305558"/>
            <a:ext cx="842279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4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err="1"/>
              <a:t>pYUV</a:t>
            </a:r>
            <a:r>
              <a:rPr lang="ko-KR" altLang="en-US" dirty="0"/>
              <a:t>로 </a:t>
            </a:r>
            <a:r>
              <a:rPr lang="en-US" altLang="ko-KR" dirty="0"/>
              <a:t>bitmap file</a:t>
            </a:r>
            <a:r>
              <a:rPr lang="ko-KR" altLang="en-US" dirty="0"/>
              <a:t> 생성가능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29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endParaRPr lang="en-US" altLang="ko-KR"/>
          </a:p>
          <a:p>
            <a:pPr eaLnBrk="1" hangingPunct="1"/>
            <a:endParaRPr lang="en-US" altLang="ko-KR"/>
          </a:p>
          <a:p>
            <a:pPr eaLnBrk="1" hangingPunct="1"/>
            <a:endParaRPr lang="ko-KR" altLang="en-US"/>
          </a:p>
          <a:p>
            <a:pPr eaLnBrk="1" hangingPunct="1"/>
            <a:endParaRPr lang="ko-KR" altLang="en-US"/>
          </a:p>
        </p:txBody>
      </p:sp>
      <p:sp>
        <p:nvSpPr>
          <p:cNvPr id="1229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3099" indent="-285807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229" indent="-228646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520" indent="-228646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811" indent="-228646" eaLnBrk="0" hangingPunct="0"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5103" indent="-228646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2394" indent="-228646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686" indent="-228646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977" indent="-228646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400C753-D49F-4774-A719-28B3C00882B3}" type="slidenum">
              <a:rPr lang="en-US" altLang="ko-KR" sz="1400"/>
              <a:pPr eaLnBrk="1" hangingPunct="1"/>
              <a:t>1</a:t>
            </a:fld>
            <a:endParaRPr lang="en-US" altLang="ko-KR" sz="14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2107" y="1143265"/>
            <a:ext cx="9361039" cy="4798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Ø"/>
              <a:defRPr kumimoji="1"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</a:defRPr>
            </a:lvl9pPr>
          </a:lstStyle>
          <a:p>
            <a:pPr eaLnBrk="1" hangingPunct="1"/>
            <a:r>
              <a:rPr lang="ko-KR" altLang="en-US" sz="2200" dirty="0"/>
              <a:t>다운로드 경로</a:t>
            </a:r>
            <a:endParaRPr lang="en-US" altLang="ko-KR" sz="2200" dirty="0"/>
          </a:p>
          <a:p>
            <a:pPr lvl="1" eaLnBrk="1" hangingPunct="1"/>
            <a:r>
              <a:rPr lang="en-US" altLang="ko-KR" kern="0" dirty="0"/>
              <a:t>http://dsplab.diei.unipg.it/~baruffa/dvbt/binaries/player/win32/</a:t>
            </a:r>
          </a:p>
          <a:p>
            <a:pPr marL="0" indent="0" eaLnBrk="1" hangingPunct="1">
              <a:buNone/>
            </a:pPr>
            <a:r>
              <a:rPr lang="en-US" altLang="ko-KR" kern="0" dirty="0"/>
              <a:t> </a:t>
            </a:r>
          </a:p>
        </p:txBody>
      </p:sp>
      <p:pic>
        <p:nvPicPr>
          <p:cNvPr id="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45" y="2019896"/>
            <a:ext cx="2648563" cy="451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24" y="2972488"/>
            <a:ext cx="2629509" cy="358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5AFB0-C9BD-4BFB-A079-81344A8D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 제출 </a:t>
            </a:r>
            <a:r>
              <a:rPr lang="en-US" altLang="ko-KR" dirty="0"/>
              <a:t>(</a:t>
            </a:r>
            <a:r>
              <a:rPr lang="ko-KR" altLang="en-US" dirty="0" err="1"/>
              <a:t>집현시스템</a:t>
            </a:r>
            <a:r>
              <a:rPr lang="ko-KR" altLang="en-US" dirty="0"/>
              <a:t> 과제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093467-88B0-4225-97FE-F63C00397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Output</a:t>
            </a:r>
            <a:r>
              <a:rPr lang="ko-KR" altLang="en-US" dirty="0"/>
              <a:t>을 전부 </a:t>
            </a:r>
            <a:r>
              <a:rPr lang="en-US" altLang="ko-KR" dirty="0"/>
              <a:t>bitmap</a:t>
            </a:r>
            <a:r>
              <a:rPr lang="ko-KR" altLang="en-US" dirty="0"/>
              <a:t>으로 만들어서 </a:t>
            </a:r>
            <a:r>
              <a:rPr lang="en-US" altLang="ko-KR" dirty="0"/>
              <a:t>zip</a:t>
            </a:r>
            <a:r>
              <a:rPr lang="ko-KR" altLang="en-US" dirty="0"/>
              <a:t>하여 제출</a:t>
            </a:r>
            <a:endParaRPr lang="en-US" altLang="ko-KR" dirty="0"/>
          </a:p>
          <a:p>
            <a:pPr lvl="1"/>
            <a:r>
              <a:rPr lang="ko-KR" altLang="en-US" dirty="0"/>
              <a:t>결과 </a:t>
            </a:r>
            <a:r>
              <a:rPr lang="en-US" altLang="ko-KR" dirty="0"/>
              <a:t>output_n.bmp file</a:t>
            </a:r>
            <a:r>
              <a:rPr lang="ko-KR" altLang="en-US" dirty="0"/>
              <a:t>들과 </a:t>
            </a:r>
            <a:r>
              <a:rPr lang="en-US" altLang="ko-KR" dirty="0"/>
              <a:t>code_n.cpp file</a:t>
            </a:r>
            <a:r>
              <a:rPr lang="ko-KR" altLang="en-US" dirty="0"/>
              <a:t>들을 하나의 학번</a:t>
            </a:r>
            <a:r>
              <a:rPr lang="en-US" altLang="ko-KR" dirty="0"/>
              <a:t>-</a:t>
            </a:r>
            <a:r>
              <a:rPr lang="ko-KR" altLang="en-US" dirty="0"/>
              <a:t>이름</a:t>
            </a:r>
            <a:r>
              <a:rPr lang="en-US" altLang="ko-KR" dirty="0"/>
              <a:t>.zip </a:t>
            </a:r>
            <a:r>
              <a:rPr lang="ko-KR" altLang="en-US" dirty="0"/>
              <a:t>으로 제출 </a:t>
            </a:r>
            <a:r>
              <a:rPr lang="en-US" altLang="ko-KR" dirty="0"/>
              <a:t>(n=1,2,…,k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반드시 </a:t>
            </a:r>
            <a:r>
              <a:rPr lang="en-US" altLang="ko-KR" dirty="0"/>
              <a:t>windows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제공하는</a:t>
            </a:r>
            <a:r>
              <a:rPr lang="en-US" altLang="ko-KR" dirty="0"/>
              <a:t> zip</a:t>
            </a:r>
            <a:r>
              <a:rPr lang="ko-KR" altLang="en-US" dirty="0"/>
              <a:t>으로 제출 </a:t>
            </a:r>
            <a:r>
              <a:rPr lang="en-US" altLang="ko-KR" dirty="0"/>
              <a:t>(</a:t>
            </a:r>
            <a:r>
              <a:rPr lang="ko-KR" altLang="en-US" dirty="0"/>
              <a:t>모르는</a:t>
            </a:r>
            <a:r>
              <a:rPr lang="en-US" altLang="ko-KR" dirty="0"/>
              <a:t> version</a:t>
            </a:r>
            <a:r>
              <a:rPr lang="ko-KR" altLang="en-US" dirty="0"/>
              <a:t>의 </a:t>
            </a:r>
            <a:r>
              <a:rPr lang="en-US" altLang="ko-KR" dirty="0"/>
              <a:t>zip</a:t>
            </a:r>
            <a:r>
              <a:rPr lang="ko-KR" altLang="en-US" dirty="0"/>
              <a:t>은 사용하지 말 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ECC974-007E-4F21-BF4F-6854A2E72F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42335-B16F-4273-BCAA-3DFFCA074BF7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3852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/>
              <a:t>Function</a:t>
            </a:r>
            <a:endParaRPr lang="ko-KR" altLang="en-US" dirty="0"/>
          </a:p>
        </p:txBody>
      </p:sp>
      <p:sp>
        <p:nvSpPr>
          <p:cNvPr id="1741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메모리 동적 할당 및 해제</a:t>
            </a:r>
            <a:endParaRPr lang="en-US" altLang="ko-KR" dirty="0"/>
          </a:p>
          <a:p>
            <a:pPr lvl="1"/>
            <a:r>
              <a:rPr lang="en-US" altLang="ko-KR" dirty="0"/>
              <a:t>C : </a:t>
            </a:r>
            <a:r>
              <a:rPr lang="en-US" altLang="ko-KR" dirty="0" err="1"/>
              <a:t>malloc</a:t>
            </a:r>
            <a:r>
              <a:rPr lang="en-US" altLang="ko-KR" dirty="0"/>
              <a:t>(), free(); </a:t>
            </a:r>
          </a:p>
          <a:p>
            <a:pPr lvl="1"/>
            <a:r>
              <a:rPr lang="en-US" altLang="ko-KR" dirty="0"/>
              <a:t>C++ : new, delete;</a:t>
            </a:r>
            <a:r>
              <a:rPr lang="en-US" altLang="ko-KR" sz="1600" dirty="0"/>
              <a:t> </a:t>
            </a: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파일 입출력</a:t>
            </a:r>
            <a:endParaRPr lang="en-US" altLang="ko-KR" dirty="0"/>
          </a:p>
          <a:p>
            <a:pPr lvl="1"/>
            <a:r>
              <a:rPr lang="ko-KR" altLang="en-US" dirty="0"/>
              <a:t>파일 열기</a:t>
            </a:r>
            <a:r>
              <a:rPr lang="en-US" altLang="ko-KR" dirty="0"/>
              <a:t>/</a:t>
            </a:r>
            <a:r>
              <a:rPr lang="ko-KR" altLang="en-US" dirty="0"/>
              <a:t>생성 </a:t>
            </a:r>
            <a:r>
              <a:rPr lang="en-US" altLang="ko-KR" dirty="0"/>
              <a:t>: </a:t>
            </a:r>
            <a:r>
              <a:rPr lang="en-US" altLang="ko-KR" dirty="0" err="1"/>
              <a:t>fopen</a:t>
            </a:r>
            <a:r>
              <a:rPr lang="en-US" altLang="ko-KR" dirty="0"/>
              <a:t>() </a:t>
            </a:r>
          </a:p>
          <a:p>
            <a:pPr lvl="1"/>
            <a:r>
              <a:rPr lang="ko-KR" altLang="en-US" dirty="0"/>
              <a:t>파일 닫기 </a:t>
            </a:r>
            <a:r>
              <a:rPr lang="en-US" altLang="ko-KR" dirty="0"/>
              <a:t>: </a:t>
            </a:r>
            <a:r>
              <a:rPr lang="en-US" altLang="ko-KR" dirty="0" err="1"/>
              <a:t>fclose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파일 읽기 </a:t>
            </a:r>
            <a:r>
              <a:rPr lang="en-US" altLang="ko-KR" dirty="0"/>
              <a:t>: </a:t>
            </a:r>
            <a:r>
              <a:rPr lang="en-US" altLang="ko-KR" dirty="0" err="1"/>
              <a:t>fread</a:t>
            </a:r>
            <a:r>
              <a:rPr lang="en-US" altLang="ko-KR" dirty="0"/>
              <a:t>() </a:t>
            </a:r>
          </a:p>
          <a:p>
            <a:pPr lvl="1"/>
            <a:r>
              <a:rPr lang="ko-KR" altLang="en-US" dirty="0"/>
              <a:t>파일에 데이터 쓰기 </a:t>
            </a:r>
            <a:r>
              <a:rPr lang="en-US" altLang="ko-KR" dirty="0"/>
              <a:t>: </a:t>
            </a:r>
            <a:r>
              <a:rPr lang="en-US" altLang="ko-KR" dirty="0" err="1"/>
              <a:t>fwrite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E5F80F-DB92-44C8-8E36-330605407BFC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0910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File I/O function (ANSI C)</a:t>
            </a:r>
            <a:endParaRPr lang="ko-KR" altLang="en-US" dirty="0"/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FILE *</a:t>
            </a:r>
            <a:r>
              <a:rPr lang="en-US" altLang="ko-KR" dirty="0" err="1"/>
              <a:t>fopen</a:t>
            </a:r>
            <a:r>
              <a:rPr lang="en-US" altLang="ko-KR" dirty="0"/>
              <a:t>(</a:t>
            </a:r>
            <a:r>
              <a:rPr lang="en-US" altLang="ko-KR" dirty="0" err="1"/>
              <a:t>const</a:t>
            </a:r>
            <a:r>
              <a:rPr lang="en-US" altLang="ko-KR" dirty="0"/>
              <a:t> char *filename, </a:t>
            </a:r>
            <a:r>
              <a:rPr lang="en-US" altLang="ko-KR" dirty="0" err="1"/>
              <a:t>const</a:t>
            </a:r>
            <a:r>
              <a:rPr lang="en-US" altLang="ko-KR" dirty="0"/>
              <a:t> char *mode);</a:t>
            </a:r>
          </a:p>
          <a:p>
            <a:pPr lvl="1" eaLnBrk="1" hangingPunct="1">
              <a:buFont typeface="Arial" charset="0"/>
              <a:buNone/>
            </a:pPr>
            <a:r>
              <a:rPr lang="en-US" altLang="ko-KR" sz="1500" dirty="0"/>
              <a:t>ex)	#include&lt;</a:t>
            </a:r>
            <a:r>
              <a:rPr lang="en-US" altLang="ko-KR" sz="1500" dirty="0" err="1"/>
              <a:t>stdio.h</a:t>
            </a:r>
            <a:r>
              <a:rPr lang="en-US" altLang="ko-KR" sz="1500" dirty="0"/>
              <a:t>&gt;</a:t>
            </a:r>
          </a:p>
          <a:p>
            <a:pPr lvl="1" eaLnBrk="1" hangingPunct="1">
              <a:buFont typeface="Arial" charset="0"/>
              <a:buNone/>
            </a:pPr>
            <a:r>
              <a:rPr lang="en-US" altLang="ko-KR" sz="1500" dirty="0"/>
              <a:t>		FILE *</a:t>
            </a:r>
            <a:r>
              <a:rPr lang="en-US" altLang="ko-KR" sz="1500" dirty="0" err="1"/>
              <a:t>fp</a:t>
            </a:r>
            <a:r>
              <a:rPr lang="en-US" altLang="ko-KR" sz="1500" dirty="0"/>
              <a:t>;</a:t>
            </a:r>
          </a:p>
          <a:p>
            <a:pPr lvl="1" eaLnBrk="1" hangingPunct="1">
              <a:buFont typeface="Arial" charset="0"/>
              <a:buNone/>
            </a:pPr>
            <a:r>
              <a:rPr lang="en-US" altLang="ko-KR" sz="1500" dirty="0"/>
              <a:t>		</a:t>
            </a:r>
            <a:r>
              <a:rPr lang="en-US" altLang="ko-KR" sz="1500" dirty="0" err="1"/>
              <a:t>fp</a:t>
            </a:r>
            <a:r>
              <a:rPr lang="en-US" altLang="ko-KR" sz="1500" dirty="0"/>
              <a:t>=</a:t>
            </a:r>
            <a:r>
              <a:rPr lang="en-US" altLang="ko-KR" sz="1500" dirty="0" err="1"/>
              <a:t>fopen</a:t>
            </a:r>
            <a:r>
              <a:rPr lang="en-US" altLang="ko-KR" sz="1500" dirty="0"/>
              <a:t>(“lena.</a:t>
            </a:r>
            <a:r>
              <a:rPr lang="en-US" altLang="ko-KR" sz="1500" dirty="0" err="1"/>
              <a:t>img</a:t>
            </a:r>
            <a:r>
              <a:rPr lang="en-US" altLang="ko-KR" sz="1500" dirty="0"/>
              <a:t>”,”</a:t>
            </a:r>
            <a:r>
              <a:rPr lang="en-US" altLang="ko-KR" sz="1500" dirty="0" err="1"/>
              <a:t>rb</a:t>
            </a:r>
            <a:r>
              <a:rPr lang="en-US" altLang="ko-KR" sz="1500" dirty="0"/>
              <a:t>”);</a:t>
            </a:r>
          </a:p>
          <a:p>
            <a:pPr lvl="1" eaLnBrk="1" hangingPunct="1">
              <a:buFont typeface="Arial" charset="0"/>
              <a:buNone/>
            </a:pPr>
            <a:r>
              <a:rPr lang="en-US" altLang="ko-KR" sz="1500" dirty="0"/>
              <a:t>		……………</a:t>
            </a:r>
          </a:p>
          <a:p>
            <a:pPr lvl="1" eaLnBrk="1" hangingPunct="1">
              <a:buFont typeface="Arial" charset="0"/>
              <a:buNone/>
            </a:pPr>
            <a:r>
              <a:rPr lang="en-US" altLang="ko-KR" sz="1500" dirty="0"/>
              <a:t>		</a:t>
            </a:r>
            <a:r>
              <a:rPr lang="en-US" altLang="ko-KR" sz="1500" dirty="0" err="1"/>
              <a:t>fclose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fp</a:t>
            </a:r>
            <a:r>
              <a:rPr lang="en-US" altLang="ko-KR" sz="1500" dirty="0"/>
              <a:t>);</a:t>
            </a:r>
          </a:p>
          <a:p>
            <a:pPr lvl="1" eaLnBrk="1" hangingPunct="1">
              <a:buFont typeface="Arial" charset="0"/>
              <a:buNone/>
            </a:pPr>
            <a:r>
              <a:rPr lang="en-US" altLang="ko-KR" sz="1500" dirty="0"/>
              <a:t>		</a:t>
            </a:r>
          </a:p>
          <a:p>
            <a:pPr lvl="1" eaLnBrk="1" hangingPunct="1">
              <a:buFont typeface="Arial" charset="0"/>
              <a:buNone/>
            </a:pPr>
            <a:r>
              <a:rPr lang="en-US" altLang="ko-KR" sz="1500" dirty="0"/>
              <a:t>		</a:t>
            </a:r>
            <a:r>
              <a:rPr lang="en-US" altLang="ko-KR" sz="1500" dirty="0" err="1"/>
              <a:t>fp</a:t>
            </a:r>
            <a:r>
              <a:rPr lang="en-US" altLang="ko-KR" sz="1500" dirty="0"/>
              <a:t>=</a:t>
            </a:r>
            <a:r>
              <a:rPr lang="en-US" altLang="ko-KR" sz="1500" dirty="0" err="1"/>
              <a:t>fopen</a:t>
            </a:r>
            <a:r>
              <a:rPr lang="en-US" altLang="ko-KR" sz="1500" dirty="0"/>
              <a:t>(“out.</a:t>
            </a:r>
            <a:r>
              <a:rPr lang="en-US" altLang="ko-KR" sz="1500" dirty="0" err="1"/>
              <a:t>img</a:t>
            </a:r>
            <a:r>
              <a:rPr lang="en-US" altLang="ko-KR" sz="1500" dirty="0"/>
              <a:t>”,”</a:t>
            </a:r>
            <a:r>
              <a:rPr lang="en-US" altLang="ko-KR" sz="1500" dirty="0" err="1"/>
              <a:t>wb</a:t>
            </a:r>
            <a:r>
              <a:rPr lang="en-US" altLang="ko-KR" sz="1500" dirty="0"/>
              <a:t>”);</a:t>
            </a:r>
          </a:p>
          <a:p>
            <a:pPr lvl="1" eaLnBrk="1" hangingPunct="1">
              <a:buFont typeface="Arial" charset="0"/>
              <a:buNone/>
            </a:pPr>
            <a:r>
              <a:rPr lang="en-US" altLang="ko-KR" sz="1500" dirty="0"/>
              <a:t>		……………</a:t>
            </a:r>
          </a:p>
          <a:p>
            <a:pPr lvl="1" eaLnBrk="1" hangingPunct="1">
              <a:buFont typeface="Arial" charset="0"/>
              <a:buNone/>
            </a:pPr>
            <a:r>
              <a:rPr lang="en-US" altLang="ko-KR" sz="1500" dirty="0"/>
              <a:t>		</a:t>
            </a:r>
            <a:r>
              <a:rPr lang="en-US" altLang="ko-KR" sz="1500" dirty="0" err="1"/>
              <a:t>fclose</a:t>
            </a:r>
            <a:r>
              <a:rPr lang="en-US" altLang="ko-KR" sz="1500" dirty="0"/>
              <a:t>(</a:t>
            </a:r>
            <a:r>
              <a:rPr lang="en-US" altLang="ko-KR" sz="1500" dirty="0" err="1"/>
              <a:t>fp</a:t>
            </a:r>
            <a:r>
              <a:rPr lang="en-US" altLang="ko-KR" sz="1500" dirty="0"/>
              <a:t>);</a:t>
            </a:r>
          </a:p>
          <a:p>
            <a:pPr lvl="1" eaLnBrk="1" hangingPunct="1">
              <a:buFont typeface="Arial" charset="0"/>
              <a:buNone/>
            </a:pPr>
            <a:endParaRPr lang="en-US" altLang="ko-KR" sz="1000" dirty="0"/>
          </a:p>
          <a:p>
            <a:pPr eaLnBrk="1" hangingPunct="1"/>
            <a:r>
              <a:rPr lang="en-US" altLang="ko-KR" dirty="0" err="1"/>
              <a:t>fread</a:t>
            </a:r>
            <a:r>
              <a:rPr lang="en-US" altLang="ko-KR" dirty="0"/>
              <a:t>(void *</a:t>
            </a:r>
            <a:r>
              <a:rPr lang="en-US" altLang="ko-KR" dirty="0" err="1"/>
              <a:t>ptr</a:t>
            </a:r>
            <a:r>
              <a:rPr lang="en-US" altLang="ko-KR" dirty="0"/>
              <a:t>, </a:t>
            </a:r>
            <a:r>
              <a:rPr lang="en-US" altLang="ko-KR" dirty="0" err="1"/>
              <a:t>size_t</a:t>
            </a:r>
            <a:r>
              <a:rPr lang="en-US" altLang="ko-KR" dirty="0"/>
              <a:t> size, </a:t>
            </a:r>
            <a:r>
              <a:rPr lang="en-US" altLang="ko-KR" dirty="0" err="1"/>
              <a:t>size_t</a:t>
            </a:r>
            <a:r>
              <a:rPr lang="en-US" altLang="ko-KR" dirty="0"/>
              <a:t> n, FILE *stream);</a:t>
            </a:r>
          </a:p>
          <a:p>
            <a:pPr lvl="1" eaLnBrk="1" hangingPunct="1">
              <a:buFont typeface="Arial" charset="0"/>
              <a:buNone/>
            </a:pPr>
            <a:r>
              <a:rPr lang="en-US" altLang="ko-KR" sz="1500" dirty="0"/>
              <a:t>ex)	</a:t>
            </a:r>
            <a:r>
              <a:rPr lang="en-US" altLang="ko-KR" sz="1500" dirty="0" err="1"/>
              <a:t>fread</a:t>
            </a:r>
            <a:r>
              <a:rPr lang="en-US" altLang="ko-KR" sz="1500" dirty="0"/>
              <a:t>(</a:t>
            </a:r>
            <a:r>
              <a:rPr lang="en-US" altLang="ko-KR" sz="1500" dirty="0" err="1"/>
              <a:t>a,sizeof</a:t>
            </a:r>
            <a:r>
              <a:rPr lang="en-US" altLang="ko-KR" sz="1500" dirty="0"/>
              <a:t>(unsigned char),512*512,fp);</a:t>
            </a:r>
          </a:p>
          <a:p>
            <a:pPr lvl="1" eaLnBrk="1" hangingPunct="1">
              <a:buFont typeface="Arial" charset="0"/>
              <a:buNone/>
            </a:pPr>
            <a:endParaRPr lang="en-US" altLang="ko-KR" dirty="0"/>
          </a:p>
          <a:p>
            <a:pPr eaLnBrk="1" hangingPunct="1"/>
            <a:r>
              <a:rPr lang="en-US" altLang="ko-KR" dirty="0" err="1"/>
              <a:t>fwrite</a:t>
            </a:r>
            <a:r>
              <a:rPr lang="en-US" altLang="ko-KR" dirty="0"/>
              <a:t>(</a:t>
            </a:r>
            <a:r>
              <a:rPr lang="en-US" altLang="ko-KR" dirty="0" err="1"/>
              <a:t>const</a:t>
            </a:r>
            <a:r>
              <a:rPr lang="en-US" altLang="ko-KR" dirty="0"/>
              <a:t> void *</a:t>
            </a:r>
            <a:r>
              <a:rPr lang="en-US" altLang="ko-KR" dirty="0" err="1"/>
              <a:t>ptr</a:t>
            </a:r>
            <a:r>
              <a:rPr lang="en-US" altLang="ko-KR" dirty="0"/>
              <a:t>, </a:t>
            </a:r>
            <a:r>
              <a:rPr lang="en-US" altLang="ko-KR" dirty="0" err="1"/>
              <a:t>size_t</a:t>
            </a:r>
            <a:r>
              <a:rPr lang="en-US" altLang="ko-KR" dirty="0"/>
              <a:t> size, </a:t>
            </a:r>
            <a:r>
              <a:rPr lang="en-US" altLang="ko-KR" dirty="0" err="1"/>
              <a:t>size_t</a:t>
            </a:r>
            <a:r>
              <a:rPr lang="en-US" altLang="ko-KR" dirty="0"/>
              <a:t> n, FILE *stream);</a:t>
            </a:r>
          </a:p>
          <a:p>
            <a:pPr lvl="1" eaLnBrk="1" hangingPunct="1">
              <a:buFont typeface="Arial" charset="0"/>
              <a:buNone/>
            </a:pPr>
            <a:r>
              <a:rPr lang="en-US" altLang="ko-KR" sz="1500" dirty="0"/>
              <a:t>ex) </a:t>
            </a:r>
            <a:r>
              <a:rPr lang="en-US" altLang="ko-KR" sz="1500" dirty="0" err="1"/>
              <a:t>fwrite</a:t>
            </a:r>
            <a:r>
              <a:rPr lang="en-US" altLang="ko-KR" sz="1500" dirty="0"/>
              <a:t>(</a:t>
            </a:r>
            <a:r>
              <a:rPr lang="en-US" altLang="ko-KR" sz="1500" dirty="0" err="1"/>
              <a:t>b,sizeof</a:t>
            </a:r>
            <a:r>
              <a:rPr lang="en-US" altLang="ko-KR" sz="1500" dirty="0"/>
              <a:t>(unsigned char),512*512,fp);</a:t>
            </a:r>
            <a:endParaRPr lang="ko-KR" altLang="en-US" sz="15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1D44C-50EA-4744-A7F6-21386B7E63D5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745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내용 개체 틀 2"/>
          <p:cNvSpPr>
            <a:spLocks noGrp="1"/>
          </p:cNvSpPr>
          <p:nvPr>
            <p:ph idx="1"/>
          </p:nvPr>
        </p:nvSpPr>
        <p:spPr>
          <a:xfrm>
            <a:off x="558131" y="1269554"/>
            <a:ext cx="8645525" cy="49688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ko-KR" dirty="0"/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/>
              <a:t>  #include&lt;</a:t>
            </a:r>
            <a:r>
              <a:rPr lang="en-US" altLang="ko-KR" dirty="0" err="1"/>
              <a:t>stdlib.h</a:t>
            </a:r>
            <a:r>
              <a:rPr lang="en-US" altLang="ko-KR" dirty="0"/>
              <a:t>&gt;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/>
              <a:t>  void *</a:t>
            </a:r>
            <a:r>
              <a:rPr lang="en-US" altLang="ko-KR" dirty="0" err="1"/>
              <a:t>malloc</a:t>
            </a:r>
            <a:r>
              <a:rPr lang="en-US" altLang="ko-KR" dirty="0"/>
              <a:t>(</a:t>
            </a:r>
            <a:r>
              <a:rPr lang="en-US" altLang="ko-KR" dirty="0" err="1"/>
              <a:t>size_t</a:t>
            </a:r>
            <a:r>
              <a:rPr lang="en-US" altLang="ko-KR" dirty="0"/>
              <a:t> size);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/>
              <a:t>  free(void * block);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endParaRPr lang="en-US" altLang="ko-KR" sz="500" dirty="0"/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1500" dirty="0"/>
              <a:t>	   Ex)  	unsigned char *a;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1500" dirty="0"/>
              <a:t>		a=(unsigned char*)</a:t>
            </a:r>
            <a:r>
              <a:rPr lang="en-US" altLang="ko-KR" sz="1500" dirty="0" err="1"/>
              <a:t>malloc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sizeof</a:t>
            </a:r>
            <a:r>
              <a:rPr lang="en-US" altLang="ko-KR" sz="1500" dirty="0"/>
              <a:t>(unsigned char)*512*512);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1500" dirty="0"/>
              <a:t>		…..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1500" dirty="0"/>
              <a:t>		// processing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1500" dirty="0"/>
              <a:t>		…..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ko-KR" sz="1500" dirty="0"/>
              <a:t>		free(a);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/>
              <a:t>		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1-D Memory Allocation (C)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85AA8-D81E-47DE-9133-7FA299A38FE8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656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1-D memory allocation (C++)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01D44C-50EA-4744-A7F6-21386B7E63D5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2" y="1317397"/>
            <a:ext cx="4834128" cy="4941554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92138" y="1285875"/>
            <a:ext cx="8859837" cy="415727"/>
          </a:xfrm>
        </p:spPr>
        <p:txBody>
          <a:bodyPr/>
          <a:lstStyle/>
          <a:p>
            <a:pPr eaLnBrk="1" hangingPunct="1"/>
            <a:r>
              <a:rPr lang="ko-KR" altLang="en-US"/>
              <a:t>예제코드</a:t>
            </a:r>
            <a:r>
              <a:rPr lang="en-US" altLang="ko-KR" sz="160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68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2-D Memory allocation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42335-B16F-4273-BCAA-3DFFCA074BF7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80817" y="2010862"/>
            <a:ext cx="7823620" cy="3793621"/>
            <a:chOff x="295" y="1570"/>
            <a:chExt cx="4581" cy="1955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930" y="170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611" y="1793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611" y="3344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11" y="1974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611" y="2156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611" y="2337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11" y="2981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11" y="3163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427" y="179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609" y="179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790" y="179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4241" y="179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153" y="179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4060" y="179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878" y="179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423" y="179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695" y="1792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0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2971" y="179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426" y="2019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608" y="2019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2789" y="2019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4240" y="2019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152" y="2019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059" y="2019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3878" y="2019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4422" y="2019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970" y="2019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2427" y="2246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609" y="2246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790" y="2246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241" y="2246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3153" y="2246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4060" y="2246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878" y="2246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4423" y="2246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971" y="2246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427" y="3334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609" y="3334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790" y="3334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4241" y="3334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153" y="3334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060" y="3334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3878" y="3334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4423" y="3334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2971" y="3334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2427" y="306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2609" y="306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2790" y="306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241" y="306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3153" y="306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060" y="306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3878" y="306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4423" y="306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2971" y="3062"/>
              <a:ext cx="181" cy="181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grpSp>
          <p:nvGrpSpPr>
            <p:cNvPr id="60" name="Group 59"/>
            <p:cNvGrpSpPr>
              <a:grpSpLocks/>
            </p:cNvGrpSpPr>
            <p:nvPr/>
          </p:nvGrpSpPr>
          <p:grpSpPr bwMode="auto">
            <a:xfrm>
              <a:off x="3470" y="1863"/>
              <a:ext cx="272" cy="45"/>
              <a:chOff x="3878" y="2432"/>
              <a:chExt cx="272" cy="46"/>
            </a:xfrm>
          </p:grpSpPr>
          <p:sp>
            <p:nvSpPr>
              <p:cNvPr id="110" name="Oval 60"/>
              <p:cNvSpPr>
                <a:spLocks noChangeArrowheads="1"/>
              </p:cNvSpPr>
              <p:nvPr/>
            </p:nvSpPr>
            <p:spPr bwMode="auto">
              <a:xfrm>
                <a:off x="3878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11" name="Oval 61"/>
              <p:cNvSpPr>
                <a:spLocks noChangeArrowheads="1"/>
              </p:cNvSpPr>
              <p:nvPr/>
            </p:nvSpPr>
            <p:spPr bwMode="auto">
              <a:xfrm>
                <a:off x="3994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12" name="Oval 62"/>
              <p:cNvSpPr>
                <a:spLocks noChangeArrowheads="1"/>
              </p:cNvSpPr>
              <p:nvPr/>
            </p:nvSpPr>
            <p:spPr bwMode="auto">
              <a:xfrm>
                <a:off x="4105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61" name="Group 63"/>
            <p:cNvGrpSpPr>
              <a:grpSpLocks/>
            </p:cNvGrpSpPr>
            <p:nvPr/>
          </p:nvGrpSpPr>
          <p:grpSpPr bwMode="auto">
            <a:xfrm>
              <a:off x="3470" y="2095"/>
              <a:ext cx="272" cy="45"/>
              <a:chOff x="3878" y="2432"/>
              <a:chExt cx="272" cy="46"/>
            </a:xfrm>
          </p:grpSpPr>
          <p:sp>
            <p:nvSpPr>
              <p:cNvPr id="107" name="Oval 64"/>
              <p:cNvSpPr>
                <a:spLocks noChangeArrowheads="1"/>
              </p:cNvSpPr>
              <p:nvPr/>
            </p:nvSpPr>
            <p:spPr bwMode="auto">
              <a:xfrm>
                <a:off x="3878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8" name="Oval 65"/>
              <p:cNvSpPr>
                <a:spLocks noChangeArrowheads="1"/>
              </p:cNvSpPr>
              <p:nvPr/>
            </p:nvSpPr>
            <p:spPr bwMode="auto">
              <a:xfrm>
                <a:off x="3994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9" name="Oval 66"/>
              <p:cNvSpPr>
                <a:spLocks noChangeArrowheads="1"/>
              </p:cNvSpPr>
              <p:nvPr/>
            </p:nvSpPr>
            <p:spPr bwMode="auto">
              <a:xfrm>
                <a:off x="4105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62" name="Group 67"/>
            <p:cNvGrpSpPr>
              <a:grpSpLocks/>
            </p:cNvGrpSpPr>
            <p:nvPr/>
          </p:nvGrpSpPr>
          <p:grpSpPr bwMode="auto">
            <a:xfrm>
              <a:off x="3470" y="2322"/>
              <a:ext cx="272" cy="48"/>
              <a:chOff x="3878" y="2432"/>
              <a:chExt cx="272" cy="46"/>
            </a:xfrm>
          </p:grpSpPr>
          <p:sp>
            <p:nvSpPr>
              <p:cNvPr id="104" name="Oval 68"/>
              <p:cNvSpPr>
                <a:spLocks noChangeArrowheads="1"/>
              </p:cNvSpPr>
              <p:nvPr/>
            </p:nvSpPr>
            <p:spPr bwMode="auto">
              <a:xfrm>
                <a:off x="3878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5" name="Oval 69"/>
              <p:cNvSpPr>
                <a:spLocks noChangeArrowheads="1"/>
              </p:cNvSpPr>
              <p:nvPr/>
            </p:nvSpPr>
            <p:spPr bwMode="auto">
              <a:xfrm>
                <a:off x="3994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6" name="Oval 70"/>
              <p:cNvSpPr>
                <a:spLocks noChangeArrowheads="1"/>
              </p:cNvSpPr>
              <p:nvPr/>
            </p:nvSpPr>
            <p:spPr bwMode="auto">
              <a:xfrm>
                <a:off x="4105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63" name="Group 71"/>
            <p:cNvGrpSpPr>
              <a:grpSpLocks/>
            </p:cNvGrpSpPr>
            <p:nvPr/>
          </p:nvGrpSpPr>
          <p:grpSpPr bwMode="auto">
            <a:xfrm rot="5400000">
              <a:off x="1562" y="2722"/>
              <a:ext cx="272" cy="44"/>
              <a:chOff x="3878" y="2432"/>
              <a:chExt cx="272" cy="46"/>
            </a:xfrm>
          </p:grpSpPr>
          <p:sp>
            <p:nvSpPr>
              <p:cNvPr id="101" name="Oval 72"/>
              <p:cNvSpPr>
                <a:spLocks noChangeArrowheads="1"/>
              </p:cNvSpPr>
              <p:nvPr/>
            </p:nvSpPr>
            <p:spPr bwMode="auto">
              <a:xfrm>
                <a:off x="3878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2" name="Oval 73"/>
              <p:cNvSpPr>
                <a:spLocks noChangeArrowheads="1"/>
              </p:cNvSpPr>
              <p:nvPr/>
            </p:nvSpPr>
            <p:spPr bwMode="auto">
              <a:xfrm>
                <a:off x="3994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3" name="Oval 74"/>
              <p:cNvSpPr>
                <a:spLocks noChangeArrowheads="1"/>
              </p:cNvSpPr>
              <p:nvPr/>
            </p:nvSpPr>
            <p:spPr bwMode="auto">
              <a:xfrm>
                <a:off x="4105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64" name="Group 75"/>
            <p:cNvGrpSpPr>
              <a:grpSpLocks/>
            </p:cNvGrpSpPr>
            <p:nvPr/>
          </p:nvGrpSpPr>
          <p:grpSpPr bwMode="auto">
            <a:xfrm>
              <a:off x="3470" y="3133"/>
              <a:ext cx="272" cy="48"/>
              <a:chOff x="3878" y="2432"/>
              <a:chExt cx="272" cy="46"/>
            </a:xfrm>
          </p:grpSpPr>
          <p:sp>
            <p:nvSpPr>
              <p:cNvPr id="98" name="Oval 76"/>
              <p:cNvSpPr>
                <a:spLocks noChangeArrowheads="1"/>
              </p:cNvSpPr>
              <p:nvPr/>
            </p:nvSpPr>
            <p:spPr bwMode="auto">
              <a:xfrm>
                <a:off x="3878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9" name="Oval 77"/>
              <p:cNvSpPr>
                <a:spLocks noChangeArrowheads="1"/>
              </p:cNvSpPr>
              <p:nvPr/>
            </p:nvSpPr>
            <p:spPr bwMode="auto">
              <a:xfrm>
                <a:off x="3994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0" name="Oval 78"/>
              <p:cNvSpPr>
                <a:spLocks noChangeArrowheads="1"/>
              </p:cNvSpPr>
              <p:nvPr/>
            </p:nvSpPr>
            <p:spPr bwMode="auto">
              <a:xfrm>
                <a:off x="4105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65" name="Group 79"/>
            <p:cNvGrpSpPr>
              <a:grpSpLocks/>
            </p:cNvGrpSpPr>
            <p:nvPr/>
          </p:nvGrpSpPr>
          <p:grpSpPr bwMode="auto">
            <a:xfrm>
              <a:off x="3470" y="3400"/>
              <a:ext cx="272" cy="48"/>
              <a:chOff x="3878" y="2432"/>
              <a:chExt cx="272" cy="46"/>
            </a:xfrm>
          </p:grpSpPr>
          <p:sp>
            <p:nvSpPr>
              <p:cNvPr id="95" name="Oval 80"/>
              <p:cNvSpPr>
                <a:spLocks noChangeArrowheads="1"/>
              </p:cNvSpPr>
              <p:nvPr/>
            </p:nvSpPr>
            <p:spPr bwMode="auto">
              <a:xfrm>
                <a:off x="3878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6" name="Oval 81"/>
              <p:cNvSpPr>
                <a:spLocks noChangeArrowheads="1"/>
              </p:cNvSpPr>
              <p:nvPr/>
            </p:nvSpPr>
            <p:spPr bwMode="auto">
              <a:xfrm>
                <a:off x="3994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7" name="Oval 82"/>
              <p:cNvSpPr>
                <a:spLocks noChangeArrowheads="1"/>
              </p:cNvSpPr>
              <p:nvPr/>
            </p:nvSpPr>
            <p:spPr bwMode="auto">
              <a:xfrm>
                <a:off x="4105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cxnSp>
          <p:nvCxnSpPr>
            <p:cNvPr id="66" name="AutoShape 83"/>
            <p:cNvCxnSpPr>
              <a:cxnSpLocks noChangeShapeType="1"/>
              <a:stCxn id="6" idx="3"/>
              <a:endCxn id="7" idx="1"/>
            </p:cNvCxnSpPr>
            <p:nvPr/>
          </p:nvCxnSpPr>
          <p:spPr bwMode="auto">
            <a:xfrm>
              <a:off x="1111" y="1793"/>
              <a:ext cx="500" cy="91"/>
            </a:xfrm>
            <a:prstGeom prst="curvedConnector3">
              <a:avLst>
                <a:gd name="adj1" fmla="val 4980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7" name="AutoShape 84"/>
            <p:cNvCxnSpPr>
              <a:cxnSpLocks noChangeShapeType="1"/>
              <a:stCxn id="7" idx="3"/>
              <a:endCxn id="14" idx="1"/>
            </p:cNvCxnSpPr>
            <p:nvPr/>
          </p:nvCxnSpPr>
          <p:spPr bwMode="auto">
            <a:xfrm flipV="1">
              <a:off x="1792" y="1883"/>
              <a:ext cx="635" cy="1"/>
            </a:xfrm>
            <a:prstGeom prst="curvedConnector3">
              <a:avLst>
                <a:gd name="adj1" fmla="val 4992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8" name="AutoShape 85"/>
            <p:cNvCxnSpPr>
              <a:cxnSpLocks noChangeShapeType="1"/>
              <a:stCxn id="9" idx="3"/>
              <a:endCxn id="24" idx="1"/>
            </p:cNvCxnSpPr>
            <p:nvPr/>
          </p:nvCxnSpPr>
          <p:spPr bwMode="auto">
            <a:xfrm>
              <a:off x="1792" y="2065"/>
              <a:ext cx="634" cy="45"/>
            </a:xfrm>
            <a:prstGeom prst="curvedConnector3">
              <a:avLst>
                <a:gd name="adj1" fmla="val 4984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9" name="AutoShape 86"/>
            <p:cNvCxnSpPr>
              <a:cxnSpLocks noChangeShapeType="1"/>
              <a:stCxn id="10" idx="3"/>
              <a:endCxn id="33" idx="1"/>
            </p:cNvCxnSpPr>
            <p:nvPr/>
          </p:nvCxnSpPr>
          <p:spPr bwMode="auto">
            <a:xfrm>
              <a:off x="1792" y="2247"/>
              <a:ext cx="635" cy="90"/>
            </a:xfrm>
            <a:prstGeom prst="curvedConnector3">
              <a:avLst>
                <a:gd name="adj1" fmla="val 4992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0" name="AutoShape 87"/>
            <p:cNvCxnSpPr>
              <a:cxnSpLocks noChangeShapeType="1"/>
              <a:stCxn id="8" idx="3"/>
              <a:endCxn id="42" idx="1"/>
            </p:cNvCxnSpPr>
            <p:nvPr/>
          </p:nvCxnSpPr>
          <p:spPr bwMode="auto">
            <a:xfrm flipV="1">
              <a:off x="1792" y="3425"/>
              <a:ext cx="635" cy="10"/>
            </a:xfrm>
            <a:prstGeom prst="curvedConnector3">
              <a:avLst>
                <a:gd name="adj1" fmla="val 4992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1" name="AutoShape 88"/>
            <p:cNvCxnSpPr>
              <a:cxnSpLocks noChangeShapeType="1"/>
              <a:stCxn id="13" idx="3"/>
              <a:endCxn id="51" idx="1"/>
            </p:cNvCxnSpPr>
            <p:nvPr/>
          </p:nvCxnSpPr>
          <p:spPr bwMode="auto">
            <a:xfrm flipV="1">
              <a:off x="1792" y="3153"/>
              <a:ext cx="635" cy="101"/>
            </a:xfrm>
            <a:prstGeom prst="curvedConnector3">
              <a:avLst>
                <a:gd name="adj1" fmla="val 4992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2" name="Rectangle 89"/>
            <p:cNvSpPr>
              <a:spLocks noChangeArrowheads="1"/>
            </p:cNvSpPr>
            <p:nvPr/>
          </p:nvSpPr>
          <p:spPr bwMode="auto">
            <a:xfrm>
              <a:off x="4695" y="2019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1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3" name="Rectangle 90"/>
            <p:cNvSpPr>
              <a:spLocks noChangeArrowheads="1"/>
            </p:cNvSpPr>
            <p:nvPr/>
          </p:nvSpPr>
          <p:spPr bwMode="auto">
            <a:xfrm>
              <a:off x="4695" y="2246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2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4" name="Rectangle 91"/>
            <p:cNvSpPr>
              <a:spLocks noChangeArrowheads="1"/>
            </p:cNvSpPr>
            <p:nvPr/>
          </p:nvSpPr>
          <p:spPr bwMode="auto">
            <a:xfrm>
              <a:off x="4695" y="3062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510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5" name="Rectangle 92"/>
            <p:cNvSpPr>
              <a:spLocks noChangeArrowheads="1"/>
            </p:cNvSpPr>
            <p:nvPr/>
          </p:nvSpPr>
          <p:spPr bwMode="auto">
            <a:xfrm>
              <a:off x="4695" y="3335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511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grpSp>
          <p:nvGrpSpPr>
            <p:cNvPr id="76" name="Group 93"/>
            <p:cNvGrpSpPr>
              <a:grpSpLocks/>
            </p:cNvGrpSpPr>
            <p:nvPr/>
          </p:nvGrpSpPr>
          <p:grpSpPr bwMode="auto">
            <a:xfrm rot="5400000">
              <a:off x="2721" y="2723"/>
              <a:ext cx="272" cy="44"/>
              <a:chOff x="3878" y="2432"/>
              <a:chExt cx="272" cy="46"/>
            </a:xfrm>
          </p:grpSpPr>
          <p:sp>
            <p:nvSpPr>
              <p:cNvPr id="92" name="Oval 94"/>
              <p:cNvSpPr>
                <a:spLocks noChangeArrowheads="1"/>
              </p:cNvSpPr>
              <p:nvPr/>
            </p:nvSpPr>
            <p:spPr bwMode="auto">
              <a:xfrm>
                <a:off x="3878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3" name="Oval 95"/>
              <p:cNvSpPr>
                <a:spLocks noChangeArrowheads="1"/>
              </p:cNvSpPr>
              <p:nvPr/>
            </p:nvSpPr>
            <p:spPr bwMode="auto">
              <a:xfrm>
                <a:off x="3994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4" name="Oval 96"/>
              <p:cNvSpPr>
                <a:spLocks noChangeArrowheads="1"/>
              </p:cNvSpPr>
              <p:nvPr/>
            </p:nvSpPr>
            <p:spPr bwMode="auto">
              <a:xfrm>
                <a:off x="4105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77" name="Group 97"/>
            <p:cNvGrpSpPr>
              <a:grpSpLocks/>
            </p:cNvGrpSpPr>
            <p:nvPr/>
          </p:nvGrpSpPr>
          <p:grpSpPr bwMode="auto">
            <a:xfrm rot="5400000">
              <a:off x="4127" y="2723"/>
              <a:ext cx="272" cy="44"/>
              <a:chOff x="3878" y="2432"/>
              <a:chExt cx="272" cy="46"/>
            </a:xfrm>
          </p:grpSpPr>
          <p:sp>
            <p:nvSpPr>
              <p:cNvPr id="89" name="Oval 98"/>
              <p:cNvSpPr>
                <a:spLocks noChangeArrowheads="1"/>
              </p:cNvSpPr>
              <p:nvPr/>
            </p:nvSpPr>
            <p:spPr bwMode="auto">
              <a:xfrm>
                <a:off x="3878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0" name="Oval 99"/>
              <p:cNvSpPr>
                <a:spLocks noChangeArrowheads="1"/>
              </p:cNvSpPr>
              <p:nvPr/>
            </p:nvSpPr>
            <p:spPr bwMode="auto">
              <a:xfrm>
                <a:off x="3994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1" name="Oval 100"/>
              <p:cNvSpPr>
                <a:spLocks noChangeArrowheads="1"/>
              </p:cNvSpPr>
              <p:nvPr/>
            </p:nvSpPr>
            <p:spPr bwMode="auto">
              <a:xfrm>
                <a:off x="4105" y="2432"/>
                <a:ext cx="45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78" name="Rectangle 101"/>
            <p:cNvSpPr>
              <a:spLocks noChangeArrowheads="1"/>
            </p:cNvSpPr>
            <p:nvPr/>
          </p:nvSpPr>
          <p:spPr bwMode="auto">
            <a:xfrm>
              <a:off x="2427" y="1616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0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79" name="Rectangle 102"/>
            <p:cNvSpPr>
              <a:spLocks noChangeArrowheads="1"/>
            </p:cNvSpPr>
            <p:nvPr/>
          </p:nvSpPr>
          <p:spPr bwMode="auto">
            <a:xfrm>
              <a:off x="2609" y="1616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1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0" name="Rectangle 103"/>
            <p:cNvSpPr>
              <a:spLocks noChangeArrowheads="1"/>
            </p:cNvSpPr>
            <p:nvPr/>
          </p:nvSpPr>
          <p:spPr bwMode="auto">
            <a:xfrm>
              <a:off x="2790" y="1616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2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1" name="Rectangle 104"/>
            <p:cNvSpPr>
              <a:spLocks noChangeArrowheads="1"/>
            </p:cNvSpPr>
            <p:nvPr/>
          </p:nvSpPr>
          <p:spPr bwMode="auto">
            <a:xfrm>
              <a:off x="4241" y="1616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510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2" name="Rectangle 105"/>
            <p:cNvSpPr>
              <a:spLocks noChangeArrowheads="1"/>
            </p:cNvSpPr>
            <p:nvPr/>
          </p:nvSpPr>
          <p:spPr bwMode="auto">
            <a:xfrm>
              <a:off x="3153" y="1616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4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5" name="Rectangle 108"/>
            <p:cNvSpPr>
              <a:spLocks noChangeArrowheads="1"/>
            </p:cNvSpPr>
            <p:nvPr/>
          </p:nvSpPr>
          <p:spPr bwMode="auto">
            <a:xfrm>
              <a:off x="4423" y="1616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511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6" name="Rectangle 109"/>
            <p:cNvSpPr>
              <a:spLocks noChangeArrowheads="1"/>
            </p:cNvSpPr>
            <p:nvPr/>
          </p:nvSpPr>
          <p:spPr bwMode="auto">
            <a:xfrm>
              <a:off x="2971" y="1616"/>
              <a:ext cx="181" cy="18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>
                  <a:latin typeface="Times New Roman" pitchFamily="18" charset="0"/>
                  <a:ea typeface="굴림" pitchFamily="50" charset="-127"/>
                </a:rPr>
                <a:t>3</a:t>
              </a:r>
              <a:endParaRPr kumimoji="1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7" name="Text Box 110"/>
            <p:cNvSpPr txBox="1">
              <a:spLocks noChangeArrowheads="1"/>
            </p:cNvSpPr>
            <p:nvPr/>
          </p:nvSpPr>
          <p:spPr bwMode="auto">
            <a:xfrm>
              <a:off x="295" y="1888"/>
              <a:ext cx="998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unsigned char**</a:t>
              </a: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8" name="Text Box 111"/>
            <p:cNvSpPr txBox="1">
              <a:spLocks noChangeArrowheads="1"/>
            </p:cNvSpPr>
            <p:nvPr/>
          </p:nvSpPr>
          <p:spPr bwMode="auto">
            <a:xfrm>
              <a:off x="1202" y="1570"/>
              <a:ext cx="998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unsigned char*</a:t>
              </a: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80817" y="1557586"/>
            <a:ext cx="140775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a[512][512]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03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Basic 2D Memory Allocation in C</a:t>
            </a:r>
            <a:endParaRPr lang="ko-KR" altLang="en-US" dirty="0"/>
          </a:p>
        </p:txBody>
      </p:sp>
      <p:sp>
        <p:nvSpPr>
          <p:cNvPr id="6147" name="내용 개체 틀 2"/>
          <p:cNvSpPr>
            <a:spLocks noGrp="1"/>
          </p:cNvSpPr>
          <p:nvPr>
            <p:ph idx="1"/>
          </p:nvPr>
        </p:nvSpPr>
        <p:spPr>
          <a:xfrm>
            <a:off x="342107" y="1125538"/>
            <a:ext cx="8859837" cy="49688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b="1" dirty="0"/>
              <a:t># </a:t>
            </a:r>
            <a:r>
              <a:rPr lang="en-US" altLang="ko-KR" dirty="0"/>
              <a:t>2-Dimensional </a:t>
            </a:r>
            <a:r>
              <a:rPr lang="en-US" altLang="ko-KR" dirty="0" err="1"/>
              <a:t>malloc</a:t>
            </a:r>
            <a:r>
              <a:rPr lang="en-US" altLang="ko-KR" dirty="0"/>
              <a:t>() and image read</a:t>
            </a:r>
          </a:p>
          <a:p>
            <a:pPr marL="358775" lvl="1" indent="-358775">
              <a:buNone/>
            </a:pPr>
            <a:r>
              <a:rPr lang="en-US" altLang="ko-KR" sz="1500" dirty="0"/>
              <a:t>	#include&lt;</a:t>
            </a:r>
            <a:r>
              <a:rPr lang="en-US" altLang="ko-KR" sz="1500" dirty="0" err="1"/>
              <a:t>stdio.h</a:t>
            </a:r>
            <a:r>
              <a:rPr lang="en-US" altLang="ko-KR" sz="1500" dirty="0"/>
              <a:t>&gt;</a:t>
            </a:r>
          </a:p>
          <a:p>
            <a:pPr marL="358775" lvl="1" indent="-358775">
              <a:buNone/>
            </a:pPr>
            <a:r>
              <a:rPr lang="en-US" altLang="ko-KR" sz="1500" dirty="0"/>
              <a:t>      #include&lt;</a:t>
            </a:r>
            <a:r>
              <a:rPr lang="en-US" altLang="ko-KR" sz="1500" dirty="0" err="1"/>
              <a:t>math.h</a:t>
            </a:r>
            <a:r>
              <a:rPr lang="en-US" altLang="ko-KR" sz="1500" dirty="0"/>
              <a:t>&gt;</a:t>
            </a:r>
            <a:r>
              <a:rPr lang="en-US" altLang="ko-KR" dirty="0"/>
              <a:t>	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1500" dirty="0"/>
              <a:t>	ex)	unsigned char **a; //since image is 2D data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1500" dirty="0"/>
              <a:t>		a=(unsigned char**)</a:t>
            </a:r>
            <a:r>
              <a:rPr lang="en-US" altLang="ko-KR" sz="1500" dirty="0" err="1"/>
              <a:t>malloc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sizeof</a:t>
            </a:r>
            <a:r>
              <a:rPr lang="en-US" altLang="ko-KR" sz="1500" dirty="0"/>
              <a:t>(unsigned char*)*512); //Height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1500" dirty="0"/>
              <a:t>		for(</a:t>
            </a:r>
            <a:r>
              <a:rPr lang="en-US" altLang="ko-KR" sz="1500" dirty="0" err="1"/>
              <a:t>i</a:t>
            </a:r>
            <a:r>
              <a:rPr lang="en-US" altLang="ko-KR" sz="1500" dirty="0"/>
              <a:t>=0;i&lt;512;i++)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1500" dirty="0"/>
              <a:t>		    a[</a:t>
            </a:r>
            <a:r>
              <a:rPr lang="en-US" altLang="ko-KR" sz="1500" dirty="0" err="1"/>
              <a:t>i</a:t>
            </a:r>
            <a:r>
              <a:rPr lang="en-US" altLang="ko-KR" sz="1500" dirty="0"/>
              <a:t>]=(unsigned char*)</a:t>
            </a:r>
            <a:r>
              <a:rPr lang="en-US" altLang="ko-KR" sz="1500" dirty="0" err="1"/>
              <a:t>malloc</a:t>
            </a:r>
            <a:r>
              <a:rPr lang="en-US" altLang="ko-KR" sz="1500" dirty="0"/>
              <a:t>(</a:t>
            </a:r>
            <a:r>
              <a:rPr lang="en-US" altLang="ko-KR" sz="1500" dirty="0" err="1"/>
              <a:t>sizeof</a:t>
            </a:r>
            <a:r>
              <a:rPr lang="en-US" altLang="ko-KR" sz="1500" dirty="0"/>
              <a:t>(unsigned char)*512);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1500" dirty="0"/>
              <a:t>		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1500" dirty="0"/>
              <a:t>		</a:t>
            </a:r>
            <a:r>
              <a:rPr lang="en-US" altLang="ko-KR" sz="1500" dirty="0" err="1"/>
              <a:t>fp</a:t>
            </a:r>
            <a:r>
              <a:rPr lang="en-US" altLang="ko-KR" sz="1500" dirty="0"/>
              <a:t>=</a:t>
            </a:r>
            <a:r>
              <a:rPr lang="en-US" altLang="ko-KR" sz="1500" dirty="0" err="1"/>
              <a:t>fopen</a:t>
            </a:r>
            <a:r>
              <a:rPr lang="en-US" altLang="ko-KR" sz="1500" dirty="0"/>
              <a:t>(“lena.</a:t>
            </a:r>
            <a:r>
              <a:rPr lang="en-US" altLang="ko-KR" sz="1500" dirty="0" err="1"/>
              <a:t>img</a:t>
            </a:r>
            <a:r>
              <a:rPr lang="en-US" altLang="ko-KR" sz="1500" dirty="0"/>
              <a:t>”,”</a:t>
            </a:r>
            <a:r>
              <a:rPr lang="en-US" altLang="ko-KR" sz="1500" dirty="0" err="1"/>
              <a:t>rb</a:t>
            </a:r>
            <a:r>
              <a:rPr lang="en-US" altLang="ko-KR" sz="1500" dirty="0"/>
              <a:t>”);</a:t>
            </a:r>
          </a:p>
          <a:p>
            <a:pPr marL="358775" lvl="1" indent="-358775">
              <a:buNone/>
            </a:pPr>
            <a:r>
              <a:rPr lang="en-US" altLang="ko-KR" sz="1500" dirty="0"/>
              <a:t>		for(</a:t>
            </a:r>
            <a:r>
              <a:rPr lang="en-US" altLang="ko-KR" sz="1500" dirty="0" err="1"/>
              <a:t>i</a:t>
            </a:r>
            <a:r>
              <a:rPr lang="en-US" altLang="ko-KR" sz="1500" dirty="0"/>
              <a:t>=0;i&lt;512;i++) 		</a:t>
            </a:r>
          </a:p>
          <a:p>
            <a:pPr marL="358775" lvl="1" indent="-358775">
              <a:buNone/>
            </a:pPr>
            <a:r>
              <a:rPr lang="en-US" altLang="ko-KR" sz="1500" dirty="0"/>
              <a:t>		    </a:t>
            </a:r>
            <a:r>
              <a:rPr lang="en-US" altLang="ko-KR" sz="1500" dirty="0" err="1"/>
              <a:t>fread</a:t>
            </a:r>
            <a:r>
              <a:rPr lang="en-US" altLang="ko-KR" sz="1500" dirty="0"/>
              <a:t>(a[</a:t>
            </a:r>
            <a:r>
              <a:rPr lang="en-US" altLang="ko-KR" sz="1500" dirty="0" err="1"/>
              <a:t>i</a:t>
            </a:r>
            <a:r>
              <a:rPr lang="en-US" altLang="ko-KR" sz="1500" dirty="0"/>
              <a:t>],</a:t>
            </a:r>
            <a:r>
              <a:rPr lang="en-US" altLang="ko-KR" sz="1500" dirty="0" err="1"/>
              <a:t>sizeof</a:t>
            </a:r>
            <a:r>
              <a:rPr lang="en-US" altLang="ko-KR" sz="1500" dirty="0"/>
              <a:t>(unsigned char),512,fp);</a:t>
            </a:r>
          </a:p>
          <a:p>
            <a:pPr eaLnBrk="1" hangingPunct="1">
              <a:buFont typeface="Wingdings" pitchFamily="2" charset="2"/>
              <a:buNone/>
            </a:pPr>
            <a:endParaRPr lang="en-US" altLang="ko-KR" sz="15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ko-KR" sz="1500" dirty="0"/>
              <a:t>		// Do operation like Convolution, DFT,…..</a:t>
            </a:r>
            <a:r>
              <a:rPr lang="en-US" altLang="ko-KR" sz="1500" dirty="0">
                <a:solidFill>
                  <a:srgbClr val="0000FF"/>
                </a:solidFill>
              </a:rPr>
              <a:t>a[</a:t>
            </a:r>
            <a:r>
              <a:rPr lang="en-US" altLang="ko-KR" sz="1500" dirty="0" err="1">
                <a:solidFill>
                  <a:srgbClr val="0000FF"/>
                </a:solidFill>
              </a:rPr>
              <a:t>i</a:t>
            </a:r>
            <a:r>
              <a:rPr lang="en-US" altLang="ko-KR" sz="1500" dirty="0">
                <a:solidFill>
                  <a:srgbClr val="0000FF"/>
                </a:solidFill>
              </a:rPr>
              <a:t>][j] </a:t>
            </a:r>
            <a:r>
              <a:rPr lang="en-US" altLang="ko-KR" sz="1500" dirty="0"/>
              <a:t>processing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ko-KR" sz="1500" dirty="0"/>
              <a:t>             ………………………………………………………………</a:t>
            </a:r>
          </a:p>
          <a:p>
            <a:pPr eaLnBrk="1" hangingPunct="1">
              <a:buFont typeface="Wingdings" pitchFamily="2" charset="2"/>
              <a:buNone/>
            </a:pPr>
            <a:endParaRPr lang="en-US" altLang="ko-KR" sz="1500" dirty="0"/>
          </a:p>
          <a:p>
            <a:pPr eaLnBrk="1" hangingPunct="1">
              <a:buFont typeface="Wingdings" pitchFamily="2" charset="2"/>
              <a:buNone/>
            </a:pPr>
            <a:r>
              <a:rPr lang="en-US" altLang="ko-KR" sz="1500" dirty="0"/>
              <a:t>		for(</a:t>
            </a:r>
            <a:r>
              <a:rPr lang="en-US" altLang="ko-KR" sz="1500" dirty="0" err="1"/>
              <a:t>i</a:t>
            </a:r>
            <a:r>
              <a:rPr lang="en-US" altLang="ko-KR" sz="1500" dirty="0"/>
              <a:t>=0;i&lt;512;i++)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1500" dirty="0"/>
              <a:t>		    free(a[</a:t>
            </a:r>
            <a:r>
              <a:rPr lang="en-US" altLang="ko-KR" sz="1500" dirty="0" err="1"/>
              <a:t>i</a:t>
            </a:r>
            <a:r>
              <a:rPr lang="en-US" altLang="ko-KR" sz="1500" dirty="0"/>
              <a:t>]);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1500" dirty="0"/>
              <a:t>		free(a);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77BCB4-31F0-4472-9556-B3275E7F3E30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7182867" y="3645818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65417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Advanced</a:t>
            </a:r>
            <a:r>
              <a:rPr lang="ko-KR" altLang="en-US" dirty="0"/>
              <a:t> </a:t>
            </a:r>
            <a:r>
              <a:rPr lang="en-US" altLang="ko-KR" dirty="0"/>
              <a:t>2-D memory allocation in 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42335-B16F-4273-BCAA-3DFFCA074BF7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214282" y="2214554"/>
            <a:ext cx="8640763" cy="3181350"/>
            <a:chOff x="158" y="1525"/>
            <a:chExt cx="5443" cy="2004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158" y="1797"/>
              <a:ext cx="998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굴림" pitchFamily="50" charset="-127"/>
                </a:rPr>
                <a:t>unsigned char**</a:t>
              </a:r>
              <a:endParaRPr kumimoji="1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793" y="1525"/>
              <a:ext cx="4808" cy="2004"/>
              <a:chOff x="793" y="1525"/>
              <a:chExt cx="4808" cy="2004"/>
            </a:xfrm>
          </p:grpSpPr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793" y="1616"/>
                <a:ext cx="181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1474" y="1797"/>
                <a:ext cx="181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1474" y="3348"/>
                <a:ext cx="181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1474" y="1978"/>
                <a:ext cx="181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1474" y="2160"/>
                <a:ext cx="181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>
                <a:off x="1474" y="2341"/>
                <a:ext cx="181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1474" y="2985"/>
                <a:ext cx="181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1474" y="3167"/>
                <a:ext cx="181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1972" y="1756"/>
                <a:ext cx="634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grpSp>
            <p:nvGrpSpPr>
              <p:cNvPr id="17" name="Group 15"/>
              <p:cNvGrpSpPr>
                <a:grpSpLocks/>
              </p:cNvGrpSpPr>
              <p:nvPr/>
            </p:nvGrpSpPr>
            <p:grpSpPr bwMode="auto">
              <a:xfrm rot="5400000">
                <a:off x="1425" y="2726"/>
                <a:ext cx="272" cy="44"/>
                <a:chOff x="3878" y="2432"/>
                <a:chExt cx="272" cy="46"/>
              </a:xfrm>
            </p:grpSpPr>
            <p:sp>
              <p:nvSpPr>
                <p:cNvPr id="43" name="Oval 16"/>
                <p:cNvSpPr>
                  <a:spLocks noChangeArrowheads="1"/>
                </p:cNvSpPr>
                <p:nvPr/>
              </p:nvSpPr>
              <p:spPr bwMode="auto">
                <a:xfrm>
                  <a:off x="3878" y="2432"/>
                  <a:ext cx="45" cy="4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44" name="Oval 17"/>
                <p:cNvSpPr>
                  <a:spLocks noChangeArrowheads="1"/>
                </p:cNvSpPr>
                <p:nvPr/>
              </p:nvSpPr>
              <p:spPr bwMode="auto">
                <a:xfrm>
                  <a:off x="3994" y="2432"/>
                  <a:ext cx="45" cy="4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45" name="Oval 18"/>
                <p:cNvSpPr>
                  <a:spLocks noChangeArrowheads="1"/>
                </p:cNvSpPr>
                <p:nvPr/>
              </p:nvSpPr>
              <p:spPr bwMode="auto">
                <a:xfrm>
                  <a:off x="4105" y="2432"/>
                  <a:ext cx="45" cy="4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cxnSp>
            <p:nvCxnSpPr>
              <p:cNvPr id="18" name="AutoShape 19"/>
              <p:cNvCxnSpPr>
                <a:cxnSpLocks noChangeShapeType="1"/>
                <a:stCxn id="8" idx="3"/>
                <a:endCxn id="9" idx="1"/>
              </p:cNvCxnSpPr>
              <p:nvPr/>
            </p:nvCxnSpPr>
            <p:spPr bwMode="auto">
              <a:xfrm>
                <a:off x="974" y="1707"/>
                <a:ext cx="500" cy="181"/>
              </a:xfrm>
              <a:prstGeom prst="curvedConnector3">
                <a:avLst>
                  <a:gd name="adj1" fmla="val 49801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" name="AutoShape 20"/>
              <p:cNvCxnSpPr>
                <a:cxnSpLocks noChangeShapeType="1"/>
                <a:stCxn id="9" idx="3"/>
                <a:endCxn id="16" idx="1"/>
              </p:cNvCxnSpPr>
              <p:nvPr/>
            </p:nvCxnSpPr>
            <p:spPr bwMode="auto">
              <a:xfrm flipV="1">
                <a:off x="1655" y="1847"/>
                <a:ext cx="317" cy="41"/>
              </a:xfrm>
              <a:prstGeom prst="curvedConnector3">
                <a:avLst>
                  <a:gd name="adj1" fmla="val 49843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0" name="Rectangle 21"/>
              <p:cNvSpPr>
                <a:spLocks noChangeArrowheads="1"/>
              </p:cNvSpPr>
              <p:nvPr/>
            </p:nvSpPr>
            <p:spPr bwMode="auto">
              <a:xfrm>
                <a:off x="2200" y="1570"/>
                <a:ext cx="181" cy="1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latin typeface="Times New Roman" pitchFamily="18" charset="0"/>
                    <a:ea typeface="굴림" pitchFamily="50" charset="-127"/>
                  </a:rPr>
                  <a:t>0</a:t>
                </a:r>
                <a:endParaRPr kumimoji="1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1" name="Rectangle 22"/>
              <p:cNvSpPr>
                <a:spLocks noChangeArrowheads="1"/>
              </p:cNvSpPr>
              <p:nvPr/>
            </p:nvSpPr>
            <p:spPr bwMode="auto">
              <a:xfrm>
                <a:off x="2835" y="1570"/>
                <a:ext cx="181" cy="1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latin typeface="Times New Roman" pitchFamily="18" charset="0"/>
                    <a:ea typeface="굴림" pitchFamily="50" charset="-127"/>
                  </a:rPr>
                  <a:t>1</a:t>
                </a:r>
                <a:endParaRPr kumimoji="1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2" name="Rectangle 23"/>
              <p:cNvSpPr>
                <a:spLocks noChangeArrowheads="1"/>
              </p:cNvSpPr>
              <p:nvPr/>
            </p:nvSpPr>
            <p:spPr bwMode="auto">
              <a:xfrm>
                <a:off x="3470" y="1570"/>
                <a:ext cx="181" cy="1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latin typeface="Times New Roman" pitchFamily="18" charset="0"/>
                    <a:ea typeface="굴림" pitchFamily="50" charset="-127"/>
                  </a:rPr>
                  <a:t>2</a:t>
                </a:r>
                <a:endParaRPr kumimoji="1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4558" y="1570"/>
                <a:ext cx="181" cy="1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rPr>
                  <a:t>510</a:t>
                </a:r>
                <a:endParaRPr kumimoji="1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4" name="Rectangle 25"/>
              <p:cNvSpPr>
                <a:spLocks noChangeArrowheads="1"/>
              </p:cNvSpPr>
              <p:nvPr/>
            </p:nvSpPr>
            <p:spPr bwMode="auto">
              <a:xfrm>
                <a:off x="5193" y="1570"/>
                <a:ext cx="181" cy="1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rPr>
                  <a:t>511</a:t>
                </a:r>
                <a:endParaRPr kumimoji="1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5" name="Text Box 26"/>
              <p:cNvSpPr txBox="1">
                <a:spLocks noChangeArrowheads="1"/>
              </p:cNvSpPr>
              <p:nvPr/>
            </p:nvSpPr>
            <p:spPr bwMode="auto">
              <a:xfrm>
                <a:off x="1066" y="1525"/>
                <a:ext cx="998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rPr>
                  <a:t>unsigned char*</a:t>
                </a: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/>
            </p:nvSpPr>
            <p:spPr bwMode="auto">
              <a:xfrm>
                <a:off x="2607" y="1756"/>
                <a:ext cx="634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7" name="Rectangle 28"/>
              <p:cNvSpPr>
                <a:spLocks noChangeArrowheads="1"/>
              </p:cNvSpPr>
              <p:nvPr/>
            </p:nvSpPr>
            <p:spPr bwMode="auto">
              <a:xfrm>
                <a:off x="3242" y="1756"/>
                <a:ext cx="634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8" name="Rectangle 29"/>
              <p:cNvSpPr>
                <a:spLocks noChangeArrowheads="1"/>
              </p:cNvSpPr>
              <p:nvPr/>
            </p:nvSpPr>
            <p:spPr bwMode="auto">
              <a:xfrm>
                <a:off x="4332" y="1752"/>
                <a:ext cx="634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9" name="Rectangle 30"/>
              <p:cNvSpPr>
                <a:spLocks noChangeArrowheads="1"/>
              </p:cNvSpPr>
              <p:nvPr/>
            </p:nvSpPr>
            <p:spPr bwMode="auto">
              <a:xfrm>
                <a:off x="4967" y="1752"/>
                <a:ext cx="634" cy="181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grpSp>
            <p:nvGrpSpPr>
              <p:cNvPr id="30" name="Group 31"/>
              <p:cNvGrpSpPr>
                <a:grpSpLocks/>
              </p:cNvGrpSpPr>
              <p:nvPr/>
            </p:nvGrpSpPr>
            <p:grpSpPr bwMode="auto">
              <a:xfrm>
                <a:off x="3969" y="1822"/>
                <a:ext cx="272" cy="45"/>
                <a:chOff x="3878" y="2432"/>
                <a:chExt cx="272" cy="46"/>
              </a:xfrm>
            </p:grpSpPr>
            <p:sp>
              <p:nvSpPr>
                <p:cNvPr id="40" name="Oval 32"/>
                <p:cNvSpPr>
                  <a:spLocks noChangeArrowheads="1"/>
                </p:cNvSpPr>
                <p:nvPr/>
              </p:nvSpPr>
              <p:spPr bwMode="auto">
                <a:xfrm>
                  <a:off x="3878" y="2432"/>
                  <a:ext cx="45" cy="4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41" name="Oval 33"/>
                <p:cNvSpPr>
                  <a:spLocks noChangeArrowheads="1"/>
                </p:cNvSpPr>
                <p:nvPr/>
              </p:nvSpPr>
              <p:spPr bwMode="auto">
                <a:xfrm>
                  <a:off x="3994" y="2432"/>
                  <a:ext cx="45" cy="4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42" name="Oval 34"/>
                <p:cNvSpPr>
                  <a:spLocks noChangeArrowheads="1"/>
                </p:cNvSpPr>
                <p:nvPr/>
              </p:nvSpPr>
              <p:spPr bwMode="auto">
                <a:xfrm>
                  <a:off x="4105" y="2432"/>
                  <a:ext cx="45" cy="4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sp>
            <p:nvSpPr>
              <p:cNvPr id="31" name="Rectangle 35"/>
              <p:cNvSpPr>
                <a:spLocks noChangeArrowheads="1"/>
              </p:cNvSpPr>
              <p:nvPr/>
            </p:nvSpPr>
            <p:spPr bwMode="auto">
              <a:xfrm>
                <a:off x="1247" y="1797"/>
                <a:ext cx="181" cy="1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latin typeface="Times New Roman" pitchFamily="18" charset="0"/>
                    <a:ea typeface="굴림" pitchFamily="50" charset="-127"/>
                  </a:rPr>
                  <a:t>0</a:t>
                </a:r>
                <a:endParaRPr kumimoji="1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2" name="Rectangle 36"/>
              <p:cNvSpPr>
                <a:spLocks noChangeArrowheads="1"/>
              </p:cNvSpPr>
              <p:nvPr/>
            </p:nvSpPr>
            <p:spPr bwMode="auto">
              <a:xfrm>
                <a:off x="1247" y="1979"/>
                <a:ext cx="181" cy="1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latin typeface="Times New Roman" pitchFamily="18" charset="0"/>
                    <a:ea typeface="굴림" pitchFamily="50" charset="-127"/>
                  </a:rPr>
                  <a:t>1</a:t>
                </a:r>
                <a:endParaRPr kumimoji="1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3" name="Rectangle 37"/>
              <p:cNvSpPr>
                <a:spLocks noChangeArrowheads="1"/>
              </p:cNvSpPr>
              <p:nvPr/>
            </p:nvSpPr>
            <p:spPr bwMode="auto">
              <a:xfrm>
                <a:off x="1247" y="2160"/>
                <a:ext cx="181" cy="1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sz="1200" dirty="0">
                    <a:latin typeface="Times New Roman" pitchFamily="18" charset="0"/>
                    <a:ea typeface="굴림" pitchFamily="50" charset="-127"/>
                  </a:rPr>
                  <a:t>2</a:t>
                </a:r>
                <a:endParaRPr kumimoji="1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4" name="Rectangle 38"/>
              <p:cNvSpPr>
                <a:spLocks noChangeArrowheads="1"/>
              </p:cNvSpPr>
              <p:nvPr/>
            </p:nvSpPr>
            <p:spPr bwMode="auto">
              <a:xfrm>
                <a:off x="1247" y="3158"/>
                <a:ext cx="181" cy="1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rPr>
                  <a:t>510</a:t>
                </a:r>
                <a:endParaRPr kumimoji="1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35" name="Rectangle 39"/>
              <p:cNvSpPr>
                <a:spLocks noChangeArrowheads="1"/>
              </p:cNvSpPr>
              <p:nvPr/>
            </p:nvSpPr>
            <p:spPr bwMode="auto">
              <a:xfrm>
                <a:off x="1247" y="3340"/>
                <a:ext cx="181" cy="18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굴림" pitchFamily="50" charset="-127"/>
                  </a:rPr>
                  <a:t>511</a:t>
                </a:r>
                <a:endParaRPr kumimoji="1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cxnSp>
            <p:nvCxnSpPr>
              <p:cNvPr id="36" name="AutoShape 40"/>
              <p:cNvCxnSpPr>
                <a:cxnSpLocks noChangeShapeType="1"/>
              </p:cNvCxnSpPr>
              <p:nvPr/>
            </p:nvCxnSpPr>
            <p:spPr bwMode="auto">
              <a:xfrm flipV="1">
                <a:off x="1655" y="1842"/>
                <a:ext cx="952" cy="222"/>
              </a:xfrm>
              <a:prstGeom prst="curvedConnector3">
                <a:avLst>
                  <a:gd name="adj1" fmla="val 87495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41"/>
              <p:cNvCxnSpPr>
                <a:cxnSpLocks noChangeShapeType="1"/>
              </p:cNvCxnSpPr>
              <p:nvPr/>
            </p:nvCxnSpPr>
            <p:spPr bwMode="auto">
              <a:xfrm flipV="1">
                <a:off x="1655" y="1842"/>
                <a:ext cx="1586" cy="404"/>
              </a:xfrm>
              <a:prstGeom prst="curvedConnector3">
                <a:avLst>
                  <a:gd name="adj1" fmla="val 91676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42"/>
              <p:cNvCxnSpPr>
                <a:cxnSpLocks noChangeShapeType="1"/>
              </p:cNvCxnSpPr>
              <p:nvPr/>
            </p:nvCxnSpPr>
            <p:spPr bwMode="auto">
              <a:xfrm flipV="1">
                <a:off x="1655" y="1838"/>
                <a:ext cx="2677" cy="1415"/>
              </a:xfrm>
              <a:prstGeom prst="curvedConnector3">
                <a:avLst>
                  <a:gd name="adj1" fmla="val 84083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43"/>
              <p:cNvCxnSpPr>
                <a:cxnSpLocks noChangeShapeType="1"/>
                <a:stCxn id="10" idx="3"/>
                <a:endCxn id="28" idx="3"/>
              </p:cNvCxnSpPr>
              <p:nvPr/>
            </p:nvCxnSpPr>
            <p:spPr bwMode="auto">
              <a:xfrm flipV="1">
                <a:off x="1655" y="1843"/>
                <a:ext cx="3311" cy="1596"/>
              </a:xfrm>
              <a:prstGeom prst="curvedConnector3">
                <a:avLst>
                  <a:gd name="adj1" fmla="val 77495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923177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Advanced</a:t>
            </a:r>
            <a:r>
              <a:rPr lang="ko-KR" altLang="en-US" dirty="0"/>
              <a:t> </a:t>
            </a:r>
            <a:r>
              <a:rPr lang="en-US" altLang="ko-KR" dirty="0"/>
              <a:t>2-D memory allocation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77BCB4-31F0-4472-9556-B3275E7F3E30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" y="1622598"/>
            <a:ext cx="5122502" cy="2260769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486123" y="1128852"/>
            <a:ext cx="8859837" cy="41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marL="358775" indent="-358775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96975" indent="-239713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76400" indent="-239713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154238" indent="-238125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5pPr>
            <a:lvl6pPr marL="2611438" indent="-238125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6pPr>
            <a:lvl7pPr marL="3068638" indent="-238125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7pPr>
            <a:lvl8pPr marL="3525838" indent="-238125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8pPr>
            <a:lvl9pPr marL="3983038" indent="-238125" algn="l" defTabSz="957263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2</a:t>
            </a:r>
            <a:r>
              <a:rPr lang="ko-KR" altLang="en-US" kern="0" dirty="0"/>
              <a:t>차원 배열 할당 예제 </a:t>
            </a:r>
            <a:r>
              <a:rPr lang="en-US" altLang="ko-KR" kern="0" dirty="0"/>
              <a:t>(</a:t>
            </a:r>
            <a:r>
              <a:rPr lang="en-US" altLang="ko-KR" sz="1800" kern="0" dirty="0">
                <a:hlinkClick r:id="rId3"/>
              </a:rPr>
              <a:t>http://codeng.tistory.com/8</a:t>
            </a:r>
            <a:r>
              <a:rPr lang="en-US" altLang="ko-KR" sz="1800" kern="0" dirty="0"/>
              <a:t> </a:t>
            </a:r>
            <a:r>
              <a:rPr lang="ko-KR" altLang="en-US" sz="1800" kern="0" dirty="0"/>
              <a:t>참조</a:t>
            </a:r>
            <a:r>
              <a:rPr lang="en-US" altLang="ko-KR" kern="0" dirty="0"/>
              <a:t>)</a:t>
            </a:r>
          </a:p>
          <a:p>
            <a:endParaRPr lang="en-US" altLang="ko-KR" kern="0" dirty="0"/>
          </a:p>
          <a:p>
            <a:endParaRPr lang="en-US" altLang="ko-KR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3078411" y="3645817"/>
            <a:ext cx="655660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latin typeface="Courier New" pitchFamily="49" charset="0"/>
                <a:cs typeface="Courier New" pitchFamily="49" charset="0"/>
              </a:rPr>
              <a:t>unsigned char** memory_alloc2D(</a:t>
            </a:r>
            <a:r>
              <a:rPr lang="en-US" altLang="ko-KR" sz="11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100" b="1" dirty="0">
                <a:latin typeface="Courier New" pitchFamily="49" charset="0"/>
                <a:cs typeface="Courier New" pitchFamily="49" charset="0"/>
              </a:rPr>
              <a:t> height, </a:t>
            </a:r>
            <a:r>
              <a:rPr lang="en-US" altLang="ko-KR" sz="11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100" b="1" dirty="0">
                <a:latin typeface="Courier New" pitchFamily="49" charset="0"/>
                <a:cs typeface="Courier New" pitchFamily="49" charset="0"/>
              </a:rPr>
              <a:t> width)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100" b="1" dirty="0">
                <a:latin typeface="Courier New" pitchFamily="49" charset="0"/>
                <a:cs typeface="Courier New" pitchFamily="49" charset="0"/>
              </a:rPr>
              <a:t>unsigned char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**   ppMem2D = 0;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	j, 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altLang="ko-KR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 // array of pointer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 ppMem2D = (</a:t>
            </a:r>
            <a:r>
              <a:rPr lang="en-US" altLang="ko-KR" sz="1100" b="1" dirty="0">
                <a:latin typeface="Courier New" pitchFamily="49" charset="0"/>
                <a:cs typeface="Courier New" pitchFamily="49" charset="0"/>
              </a:rPr>
              <a:t>unsigned char 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**)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malloc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100" b="1" dirty="0">
                <a:latin typeface="Courier New" pitchFamily="49" charset="0"/>
                <a:cs typeface="Courier New" pitchFamily="49" charset="0"/>
              </a:rPr>
              <a:t>unsigned char 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*)* height);</a:t>
            </a:r>
          </a:p>
          <a:p>
            <a:endParaRPr lang="en-US" altLang="ko-KR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 *ppMem2D = (</a:t>
            </a:r>
            <a:r>
              <a:rPr lang="en-US" altLang="ko-KR" sz="1100" b="1" dirty="0">
                <a:latin typeface="Courier New" pitchFamily="49" charset="0"/>
                <a:cs typeface="Courier New" pitchFamily="49" charset="0"/>
              </a:rPr>
              <a:t>unsigned char 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*)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malloc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100" b="1" dirty="0">
                <a:latin typeface="Courier New" pitchFamily="49" charset="0"/>
                <a:cs typeface="Courier New" pitchFamily="49" charset="0"/>
              </a:rPr>
              <a:t>unsigned char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)*(width*height));</a:t>
            </a:r>
          </a:p>
          <a:p>
            <a:endParaRPr lang="en-US" altLang="ko-KR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 for (j=1; j&lt; height; </a:t>
            </a:r>
            <a:r>
              <a:rPr lang="en-US" altLang="ko-KR" sz="1100" dirty="0" err="1">
                <a:latin typeface="Courier New" pitchFamily="49" charset="0"/>
                <a:cs typeface="Courier New" pitchFamily="49" charset="0"/>
              </a:rPr>
              <a:t>j++</a:t>
            </a:r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) ppMem2D[j] = ppMem2D[j-1] + width;</a:t>
            </a:r>
          </a:p>
          <a:p>
            <a:endParaRPr lang="en-US" altLang="ko-KR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  return ppMem2D;</a:t>
            </a:r>
          </a:p>
          <a:p>
            <a:r>
              <a:rPr lang="en-US" altLang="ko-KR" sz="11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74755" y="2205658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C++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206203" y="4653930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C</a:t>
            </a:r>
            <a:endParaRPr lang="ko-KR" alt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582701" y="2853730"/>
            <a:ext cx="3318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typedef</a:t>
            </a:r>
            <a:r>
              <a:rPr lang="en-US" altLang="ko-KR" sz="1600" dirty="0">
                <a:solidFill>
                  <a:srgbClr val="FF0000"/>
                </a:solidFill>
              </a:rPr>
              <a:t>	uint8	unsigned char</a:t>
            </a:r>
          </a:p>
          <a:p>
            <a:r>
              <a:rPr lang="en-US" altLang="ko-KR" sz="1600" dirty="0" err="1">
                <a:solidFill>
                  <a:srgbClr val="FF0000"/>
                </a:solidFill>
              </a:rPr>
              <a:t>typedef</a:t>
            </a:r>
            <a:r>
              <a:rPr lang="en-US" altLang="ko-KR" sz="1600" dirty="0">
                <a:solidFill>
                  <a:srgbClr val="FF0000"/>
                </a:solidFill>
              </a:rPr>
              <a:t>	uint32	unsigned </a:t>
            </a:r>
            <a:r>
              <a:rPr lang="en-US" altLang="ko-KR" sz="1600" dirty="0" err="1">
                <a:solidFill>
                  <a:srgbClr val="FF0000"/>
                </a:solidFill>
              </a:rPr>
              <a:t>int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02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Memory Allocation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 배열을 이용한 파일 입출력 예제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42335-B16F-4273-BCAA-3DFFCA074BF7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35" y="1845618"/>
            <a:ext cx="5244033" cy="4115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36ABF-2D59-4DE6-9D10-0B07CA814380}"/>
              </a:ext>
            </a:extLst>
          </p:cNvPr>
          <p:cNvSpPr txBox="1"/>
          <p:nvPr/>
        </p:nvSpPr>
        <p:spPr>
          <a:xfrm>
            <a:off x="7830939" y="328577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C++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3872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lena.img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853B62-981A-4F9B-A45F-EBB847A30EBD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943100"/>
            <a:ext cx="3927475" cy="387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1" name="TextBox 4"/>
          <p:cNvSpPr txBox="1">
            <a:spLocks noChangeArrowheads="1"/>
          </p:cNvSpPr>
          <p:nvPr/>
        </p:nvSpPr>
        <p:spPr bwMode="auto">
          <a:xfrm>
            <a:off x="2584450" y="1557338"/>
            <a:ext cx="59372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>
                <a:latin typeface="Arial" charset="0"/>
              </a:rPr>
              <a:t>512</a:t>
            </a:r>
            <a:endParaRPr lang="ko-KR" altLang="en-US" sz="1900">
              <a:latin typeface="Arial" charset="0"/>
            </a:endParaRPr>
          </a:p>
        </p:txBody>
      </p:sp>
      <p:sp>
        <p:nvSpPr>
          <p:cNvPr id="4102" name="TextBox 6"/>
          <p:cNvSpPr txBox="1">
            <a:spLocks noChangeArrowheads="1"/>
          </p:cNvSpPr>
          <p:nvPr/>
        </p:nvSpPr>
        <p:spPr bwMode="auto">
          <a:xfrm>
            <a:off x="4789488" y="3689350"/>
            <a:ext cx="59372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>
                <a:latin typeface="Arial" charset="0"/>
              </a:rPr>
              <a:t>512</a:t>
            </a:r>
            <a:endParaRPr lang="ko-KR" altLang="en-US" sz="1900">
              <a:latin typeface="Arial" charset="0"/>
            </a:endParaRPr>
          </a:p>
        </p:txBody>
      </p:sp>
      <p:sp>
        <p:nvSpPr>
          <p:cNvPr id="4103" name="TextBox 5"/>
          <p:cNvSpPr txBox="1">
            <a:spLocks noChangeArrowheads="1"/>
          </p:cNvSpPr>
          <p:nvPr/>
        </p:nvSpPr>
        <p:spPr bwMode="auto">
          <a:xfrm>
            <a:off x="5402263" y="2135188"/>
            <a:ext cx="3736920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ko-KR" sz="1900" dirty="0">
                <a:latin typeface="Arial" charset="0"/>
              </a:rPr>
              <a:t>512 x 512 (pixel by pixel size)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ko-KR" sz="1900" dirty="0">
                <a:latin typeface="Arial" charset="0"/>
              </a:rPr>
              <a:t>    = 262,144 Bytes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ko-KR" sz="19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ko-KR" sz="1900" dirty="0">
                <a:latin typeface="Arial" charset="0"/>
              </a:rPr>
              <a:t>Grey level image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ko-KR" sz="19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ko-KR" sz="1900" dirty="0">
                <a:latin typeface="Arial" charset="0"/>
              </a:rPr>
              <a:t>8 bits range/pixel</a:t>
            </a:r>
            <a:endParaRPr lang="ko-KR" altLang="en-US" sz="1900" dirty="0">
              <a:latin typeface="Arial" charset="0"/>
            </a:endParaRPr>
          </a:p>
        </p:txBody>
      </p:sp>
      <p:cxnSp>
        <p:nvCxnSpPr>
          <p:cNvPr id="4104" name="직선 연결선 8"/>
          <p:cNvCxnSpPr>
            <a:cxnSpLocks noChangeShapeType="1"/>
          </p:cNvCxnSpPr>
          <p:nvPr/>
        </p:nvCxnSpPr>
        <p:spPr bwMode="auto">
          <a:xfrm>
            <a:off x="917575" y="1557338"/>
            <a:ext cx="0" cy="3857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5" name="직선 연결선 10"/>
          <p:cNvCxnSpPr>
            <a:cxnSpLocks noChangeShapeType="1"/>
          </p:cNvCxnSpPr>
          <p:nvPr/>
        </p:nvCxnSpPr>
        <p:spPr bwMode="auto">
          <a:xfrm>
            <a:off x="4824413" y="1557338"/>
            <a:ext cx="0" cy="38576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6" name="직선 연결선 11"/>
          <p:cNvCxnSpPr>
            <a:cxnSpLocks noChangeShapeType="1"/>
            <a:endCxn id="4101" idx="1"/>
          </p:cNvCxnSpPr>
          <p:nvPr/>
        </p:nvCxnSpPr>
        <p:spPr bwMode="auto">
          <a:xfrm>
            <a:off x="917575" y="1749425"/>
            <a:ext cx="16668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7" name="직선 연결선 13"/>
          <p:cNvCxnSpPr>
            <a:cxnSpLocks noChangeShapeType="1"/>
          </p:cNvCxnSpPr>
          <p:nvPr/>
        </p:nvCxnSpPr>
        <p:spPr bwMode="auto">
          <a:xfrm>
            <a:off x="3157538" y="1749425"/>
            <a:ext cx="16668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8" name="직선 연결선 14"/>
          <p:cNvCxnSpPr>
            <a:cxnSpLocks noChangeShapeType="1"/>
          </p:cNvCxnSpPr>
          <p:nvPr/>
        </p:nvCxnSpPr>
        <p:spPr bwMode="auto">
          <a:xfrm>
            <a:off x="4824413" y="1943100"/>
            <a:ext cx="558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9" name="직선 연결선 16"/>
          <p:cNvCxnSpPr>
            <a:cxnSpLocks noChangeShapeType="1"/>
          </p:cNvCxnSpPr>
          <p:nvPr/>
        </p:nvCxnSpPr>
        <p:spPr bwMode="auto">
          <a:xfrm>
            <a:off x="4824413" y="5810250"/>
            <a:ext cx="558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0" name="직선 연결선 17"/>
          <p:cNvCxnSpPr>
            <a:cxnSpLocks noChangeShapeType="1"/>
          </p:cNvCxnSpPr>
          <p:nvPr/>
        </p:nvCxnSpPr>
        <p:spPr bwMode="auto">
          <a:xfrm>
            <a:off x="5094288" y="1943100"/>
            <a:ext cx="0" cy="174625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11" name="직선 연결선 19"/>
          <p:cNvCxnSpPr>
            <a:cxnSpLocks noChangeShapeType="1"/>
          </p:cNvCxnSpPr>
          <p:nvPr/>
        </p:nvCxnSpPr>
        <p:spPr bwMode="auto">
          <a:xfrm>
            <a:off x="5094288" y="4062413"/>
            <a:ext cx="0" cy="17478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42335-B16F-4273-BCAA-3DFFCA074BF7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4075" y="1268448"/>
            <a:ext cx="576311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Courier New" pitchFamily="49" charset="0"/>
                <a:cs typeface="Courier New" pitchFamily="49" charset="0"/>
              </a:rPr>
              <a:t>uint8** memory_alloc2D(uint32 height, uint32 width)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uint8**   ppMem2D = 0;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uint32    j,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// array of pointer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ppMem2D = (uint8**)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calloc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(uint8*), height);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if ( ppMem2D == 0 )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*ppMem2D = (uint8*)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calloc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(uint8), width * height );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if( (*ppMem2D) == 0 )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 // free the memory of array of pointer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 free( ppMem2D );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for (j=1; j&lt; height;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j++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)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 ppMem2D[j] = ppMem2D[j-1] + width;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return ppMem2D;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}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8548" y="3897228"/>
            <a:ext cx="39966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200" b="1" dirty="0">
                <a:latin typeface="Courier New" pitchFamily="49" charset="0"/>
                <a:cs typeface="Courier New" pitchFamily="49" charset="0"/>
              </a:rPr>
              <a:t> memory_free2D(uint8** </a:t>
            </a:r>
            <a:r>
              <a:rPr lang="en-US" altLang="ko-KR" sz="1200" b="1" dirty="0" err="1">
                <a:latin typeface="Courier New" pitchFamily="49" charset="0"/>
                <a:cs typeface="Courier New" pitchFamily="49" charset="0"/>
              </a:rPr>
              <a:t>ppMemAllocated</a:t>
            </a:r>
            <a:r>
              <a:rPr lang="en-US" altLang="ko-KR" sz="12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if (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ppMemAllocated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== 0 )</a:t>
            </a:r>
          </a:p>
          <a:p>
            <a:r>
              <a:rPr lang="ko-KR" altLang="en-US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  return -1;</a:t>
            </a:r>
          </a:p>
          <a:p>
            <a:r>
              <a:rPr lang="ko-KR" altLang="en-US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free(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ppMemAllocated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[0] );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free(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ppMemAllocated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return 0;</a:t>
            </a:r>
          </a:p>
          <a:p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174755" y="1125538"/>
            <a:ext cx="3318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typedef</a:t>
            </a:r>
            <a:r>
              <a:rPr lang="en-US" altLang="ko-KR" sz="1600" dirty="0"/>
              <a:t>	uint8	unsigned char</a:t>
            </a:r>
          </a:p>
          <a:p>
            <a:r>
              <a:rPr lang="en-US" altLang="ko-KR" sz="1600" dirty="0" err="1"/>
              <a:t>typedef</a:t>
            </a:r>
            <a:r>
              <a:rPr lang="en-US" altLang="ko-KR" sz="1600" dirty="0"/>
              <a:t>	uint32	unsigned </a:t>
            </a:r>
            <a:r>
              <a:rPr lang="en-US" altLang="ko-KR" sz="1600" dirty="0" err="1"/>
              <a:t>int</a:t>
            </a:r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707D2-D461-49B4-8D3A-59236C2B90ED}"/>
              </a:ext>
            </a:extLst>
          </p:cNvPr>
          <p:cNvSpPr txBox="1"/>
          <p:nvPr/>
        </p:nvSpPr>
        <p:spPr>
          <a:xfrm>
            <a:off x="6534795" y="2493690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96310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read/write </a:t>
            </a:r>
            <a:r>
              <a:rPr lang="en-US" altLang="ko-KR" dirty="0" err="1"/>
              <a:t>fuction</a:t>
            </a:r>
            <a:r>
              <a:rPr lang="en-US" altLang="ko-KR" dirty="0"/>
              <a:t> (ANSI C)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42335-B16F-4273-BCAA-3DFFCA074BF7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630139" y="1341562"/>
            <a:ext cx="845936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FILE*   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fpInputImage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FILE*   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fpOutputImage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uint8** 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ppInputImageBuffer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= 0;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fpInputImage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fopen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(IMG_NAME,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"); // input file open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// memory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allocaiton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ppInputImageBuffer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= memory_alloc2D(IMG_HEIGHT, IMG_WIDTH);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// input file read to memory from the file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fread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 &amp;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ppInputImageBuffer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[0][0],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(uint8), IMG_WIDTH*IMG_HEIGHT,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fpInputImage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fpOutputImage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fopen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result.img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"); // output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fileopen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//processing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// write the file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fwrite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 &amp;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ppInputImageBuffer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[0][0],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(uint8), IMG_WIDTH*IMG_HEIGHT,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fpOutputImage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memory_free2D(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ppInputImageBuffer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fclose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fpInputImage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fclose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200" dirty="0" err="1">
                <a:latin typeface="Courier New" pitchFamily="49" charset="0"/>
                <a:cs typeface="Courier New" pitchFamily="49" charset="0"/>
              </a:rPr>
              <a:t>fpOutputImage</a:t>
            </a:r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  return 0;</a:t>
            </a: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}</a:t>
            </a:r>
            <a:endParaRPr lang="ko-KR" altLang="en-US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Experiment – Add noise</a:t>
            </a:r>
            <a:endParaRPr lang="ko-KR" altLang="en-US" dirty="0"/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Distorted by adding a cosine noise signal plus a constant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	</a:t>
            </a:r>
            <a:br>
              <a:rPr lang="en-US" altLang="ko-KR" dirty="0"/>
            </a:br>
            <a:endParaRPr lang="en-US" altLang="ko-KR" dirty="0"/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ko-KR" dirty="0"/>
              <a:t>filter size : 7                                                             filter size : 11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B86667-2342-44D5-9364-E952C548FD99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3440113"/>
            <a:ext cx="28575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25" y="3398838"/>
            <a:ext cx="2928938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Rectangle 6"/>
          <p:cNvSpPr>
            <a:spLocks noChangeArrowheads="1"/>
          </p:cNvSpPr>
          <p:nvPr/>
        </p:nvSpPr>
        <p:spPr bwMode="auto">
          <a:xfrm>
            <a:off x="0" y="0"/>
            <a:ext cx="990123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900">
              <a:latin typeface="Arial" charset="0"/>
            </a:endParaRPr>
          </a:p>
        </p:txBody>
      </p:sp>
      <p:pic>
        <p:nvPicPr>
          <p:cNvPr id="23560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8" y="1746249"/>
            <a:ext cx="624046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3440113"/>
            <a:ext cx="2879725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날짜 개체 틀 3"/>
          <p:cNvSpPr txBox="1">
            <a:spLocks/>
          </p:cNvSpPr>
          <p:nvPr/>
        </p:nvSpPr>
        <p:spPr>
          <a:xfrm>
            <a:off x="17158" y="6480720"/>
            <a:ext cx="1693101" cy="33345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fld id="{BD0C71A0-1297-4418-936E-8F3C3CC5D15A}" type="datetime1">
              <a:rPr lang="ko-KR" altLang="en-US" smtClean="0"/>
              <a:pPr/>
              <a:t>2023-12-01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B4D88-CEB7-EDC1-3060-FCEA9CE3761D}"/>
              </a:ext>
            </a:extLst>
          </p:cNvPr>
          <p:cNvSpPr txBox="1"/>
          <p:nvPr/>
        </p:nvSpPr>
        <p:spPr>
          <a:xfrm>
            <a:off x="6989763" y="3055392"/>
            <a:ext cx="2857500" cy="3847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output_1.bmp, code-1.c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Experiment – Remove noise</a:t>
            </a:r>
            <a:endParaRPr lang="ko-KR" altLang="en-US" dirty="0"/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 err="1"/>
              <a:t>Lowpass</a:t>
            </a:r>
            <a:r>
              <a:rPr lang="en-US" altLang="ko-KR" dirty="0"/>
              <a:t> </a:t>
            </a:r>
            <a:r>
              <a:rPr lang="en-US" altLang="ko-KR" dirty="0" err="1"/>
              <a:t>Averager</a:t>
            </a:r>
            <a:r>
              <a:rPr lang="en-US" altLang="ko-KR" dirty="0"/>
              <a:t> (1D Filtering): convolution in CNN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 err="1"/>
              <a:t>FilterSize</a:t>
            </a:r>
            <a:r>
              <a:rPr lang="en-US" altLang="ko-KR" dirty="0"/>
              <a:t> : 7                                            </a:t>
            </a:r>
            <a:r>
              <a:rPr lang="en-US" altLang="ko-KR" dirty="0" err="1"/>
              <a:t>FilterSize</a:t>
            </a:r>
            <a:r>
              <a:rPr lang="en-US" altLang="ko-KR" dirty="0"/>
              <a:t> : 11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E3839-F591-44CC-9FBB-BE1C5FC72422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0" y="0"/>
            <a:ext cx="990123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900">
              <a:latin typeface="Arial" charset="0"/>
            </a:endParaRPr>
          </a:p>
        </p:txBody>
      </p:sp>
      <p:sp>
        <p:nvSpPr>
          <p:cNvPr id="24582" name="Rectangle 4"/>
          <p:cNvSpPr>
            <a:spLocks noChangeArrowheads="1"/>
          </p:cNvSpPr>
          <p:nvPr/>
        </p:nvSpPr>
        <p:spPr bwMode="auto">
          <a:xfrm>
            <a:off x="0" y="0"/>
            <a:ext cx="990123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900">
              <a:latin typeface="Arial" charset="0"/>
            </a:endParaRPr>
          </a:p>
        </p:txBody>
      </p:sp>
      <p:sp>
        <p:nvSpPr>
          <p:cNvPr id="24583" name="Rectangle 6"/>
          <p:cNvSpPr>
            <a:spLocks noChangeArrowheads="1"/>
          </p:cNvSpPr>
          <p:nvPr/>
        </p:nvSpPr>
        <p:spPr bwMode="auto">
          <a:xfrm>
            <a:off x="0" y="0"/>
            <a:ext cx="990123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900">
              <a:latin typeface="Arial" charset="0"/>
            </a:endParaRPr>
          </a:p>
        </p:txBody>
      </p:sp>
      <p:pic>
        <p:nvPicPr>
          <p:cNvPr id="2458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50" y="3716338"/>
            <a:ext cx="2571750" cy="253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3716338"/>
            <a:ext cx="2530475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4244975"/>
            <a:ext cx="14224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587" name="개체 4"/>
              <p:cNvSpPr txBox="1"/>
              <p:nvPr/>
            </p:nvSpPr>
            <p:spPr bwMode="auto">
              <a:xfrm>
                <a:off x="485774" y="1989636"/>
                <a:ext cx="8920163" cy="10631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=−(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𝐹𝑖𝑙𝑡𝑒𝑟𝑆𝑖𝑧𝑒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−1)/2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𝐹𝑖𝑙𝑡𝑒𝑟𝑆𝑖𝑧𝑒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−1)/2</m:t>
                          </m:r>
                        </m:sup>
                        <m:e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𝐹𝑖𝑙𝑡𝑒𝑟𝑆𝑖𝑧𝑒</m:t>
                          </m:r>
                        </m:den>
                      </m:f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=−(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𝐹𝑖𝑙𝑡𝑒𝑟𝑆𝑖𝑧𝑒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−1)/2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𝐹𝑖𝑙𝑡𝑒𝑟𝑆𝑖𝑧𝑒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−1)/2</m:t>
                          </m:r>
                        </m:sup>
                        <m:e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587" name="개체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774" y="1989636"/>
                <a:ext cx="8920163" cy="1063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날짜 개체 틀 3"/>
          <p:cNvSpPr txBox="1">
            <a:spLocks/>
          </p:cNvSpPr>
          <p:nvPr/>
        </p:nvSpPr>
        <p:spPr>
          <a:xfrm>
            <a:off x="17158" y="6480720"/>
            <a:ext cx="1693101" cy="33345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fld id="{BD0C71A0-1297-4418-936E-8F3C3CC5D15A}" type="datetime1">
              <a:rPr lang="ko-KR" altLang="en-US" smtClean="0"/>
              <a:pPr/>
              <a:t>2023-12-01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556AE-5570-2CAA-69CE-D59CB129E4F2}"/>
              </a:ext>
            </a:extLst>
          </p:cNvPr>
          <p:cNvSpPr txBox="1"/>
          <p:nvPr/>
        </p:nvSpPr>
        <p:spPr>
          <a:xfrm>
            <a:off x="6165850" y="2994249"/>
            <a:ext cx="2857500" cy="3847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output_2.bmp, code-2.c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Average filter: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Low-pass filtering (Spatial</a:t>
            </a:r>
            <a:r>
              <a:rPr lang="ko-KR" altLang="en-US" dirty="0"/>
              <a:t> </a:t>
            </a:r>
            <a:r>
              <a:rPr lang="en-US" altLang="ko-KR" dirty="0"/>
              <a:t>Filtering)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2EB5B2-9F9A-49E0-93CF-C71D931FC8E3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3562350"/>
            <a:ext cx="2695575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3562350"/>
            <a:ext cx="27051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782888" y="1831975"/>
          <a:ext cx="1079499" cy="1096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6029325" y="1831975"/>
          <a:ext cx="1081089" cy="1096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532" marR="91532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532" marR="91532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532" marR="91532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532" marR="91532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532" marR="91532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532" marR="91532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 marL="91532" marR="91532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532" marR="91532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1532" marR="91532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643" name="그룹 20"/>
          <p:cNvGrpSpPr>
            <a:grpSpLocks/>
          </p:cNvGrpSpPr>
          <p:nvPr/>
        </p:nvGrpSpPr>
        <p:grpSpPr bwMode="auto">
          <a:xfrm>
            <a:off x="2241550" y="2997746"/>
            <a:ext cx="1233248" cy="553998"/>
            <a:chOff x="1593033" y="3114580"/>
            <a:chExt cx="1233146" cy="552825"/>
          </a:xfrm>
        </p:grpSpPr>
        <p:sp>
          <p:nvSpPr>
            <p:cNvPr id="25673" name="직사각형 12"/>
            <p:cNvSpPr>
              <a:spLocks noChangeArrowheads="1"/>
            </p:cNvSpPr>
            <p:nvPr/>
          </p:nvSpPr>
          <p:spPr bwMode="auto">
            <a:xfrm>
              <a:off x="1593033" y="3141794"/>
              <a:ext cx="288000" cy="288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defTabSz="957263" eaLnBrk="0" hangingPunct="0">
                <a:spcBef>
                  <a:spcPct val="20000"/>
                </a:spcBef>
                <a:buFont typeface="Wingdings" pitchFamily="2" charset="2"/>
                <a:buChar char="§"/>
                <a:defRPr kumimoji="1" sz="22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1pPr>
              <a:lvl2pPr marL="742950" indent="-285750" defTabSz="957263" eaLnBrk="0" hangingPunct="0">
                <a:spcBef>
                  <a:spcPct val="20000"/>
                </a:spcBef>
                <a:buFont typeface="Wingdings" pitchFamily="2" charset="2"/>
                <a:buChar char="ü"/>
                <a:defRPr kumimoji="1" sz="20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2pPr>
              <a:lvl3pPr marL="1143000" indent="-228600" defTabSz="957263" eaLnBrk="0" hangingPunct="0">
                <a:spcBef>
                  <a:spcPct val="20000"/>
                </a:spcBef>
                <a:buFont typeface="Arial" charset="0"/>
                <a:buChar char="•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3pPr>
              <a:lvl4pPr marL="1600200" indent="-228600" defTabSz="957263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4pPr>
              <a:lvl5pPr marL="2057400" indent="-228600" defTabSz="957263" eaLnBrk="0" hangingPunct="0">
                <a:spcBef>
                  <a:spcPct val="20000"/>
                </a:spcBef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5pPr>
              <a:lvl6pPr marL="25146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6pPr>
              <a:lvl7pPr marL="29718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7pPr>
              <a:lvl8pPr marL="34290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8pPr>
              <a:lvl9pPr marL="38862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endParaRPr kumimoji="0" lang="ko-KR" altLang="en-US" sz="1900">
                <a:latin typeface="Arial" charset="0"/>
              </a:endParaRPr>
            </a:p>
          </p:txBody>
        </p:sp>
        <p:sp>
          <p:nvSpPr>
            <p:cNvPr id="25674" name="TextBox 13"/>
            <p:cNvSpPr txBox="1">
              <a:spLocks noChangeArrowheads="1"/>
            </p:cNvSpPr>
            <p:nvPr/>
          </p:nvSpPr>
          <p:spPr bwMode="auto">
            <a:xfrm>
              <a:off x="1892987" y="3114580"/>
              <a:ext cx="933192" cy="552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kumimoji="1" sz="22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ü"/>
                <a:defRPr kumimoji="1" sz="20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500" dirty="0">
                  <a:latin typeface="Arial" charset="0"/>
                </a:rPr>
                <a:t>: Current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500" dirty="0">
                  <a:latin typeface="Arial" charset="0"/>
                </a:rPr>
                <a:t>  sample</a:t>
              </a:r>
              <a:endParaRPr lang="ko-KR" altLang="en-US" sz="1500" dirty="0">
                <a:latin typeface="Arial" charset="0"/>
              </a:endParaRPr>
            </a:p>
          </p:txBody>
        </p:sp>
      </p:grpSp>
      <p:grpSp>
        <p:nvGrpSpPr>
          <p:cNvPr id="25644" name="그룹 21"/>
          <p:cNvGrpSpPr>
            <a:grpSpLocks/>
          </p:cNvGrpSpPr>
          <p:nvPr/>
        </p:nvGrpSpPr>
        <p:grpSpPr bwMode="auto">
          <a:xfrm>
            <a:off x="3663951" y="2997746"/>
            <a:ext cx="1342252" cy="553998"/>
            <a:chOff x="3318466" y="3114580"/>
            <a:chExt cx="1342141" cy="552825"/>
          </a:xfrm>
        </p:grpSpPr>
        <p:sp>
          <p:nvSpPr>
            <p:cNvPr id="25671" name="직사각형 16"/>
            <p:cNvSpPr>
              <a:spLocks noChangeArrowheads="1"/>
            </p:cNvSpPr>
            <p:nvPr/>
          </p:nvSpPr>
          <p:spPr bwMode="auto">
            <a:xfrm>
              <a:off x="3318466" y="3141794"/>
              <a:ext cx="288000" cy="288000"/>
            </a:xfrm>
            <a:prstGeom prst="rect">
              <a:avLst/>
            </a:prstGeom>
            <a:solidFill>
              <a:srgbClr val="92D05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defTabSz="957263" eaLnBrk="0" hangingPunct="0">
                <a:spcBef>
                  <a:spcPct val="20000"/>
                </a:spcBef>
                <a:buFont typeface="Wingdings" pitchFamily="2" charset="2"/>
                <a:buChar char="§"/>
                <a:defRPr kumimoji="1" sz="22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1pPr>
              <a:lvl2pPr marL="742950" indent="-285750" defTabSz="957263" eaLnBrk="0" hangingPunct="0">
                <a:spcBef>
                  <a:spcPct val="20000"/>
                </a:spcBef>
                <a:buFont typeface="Wingdings" pitchFamily="2" charset="2"/>
                <a:buChar char="ü"/>
                <a:defRPr kumimoji="1" sz="20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2pPr>
              <a:lvl3pPr marL="1143000" indent="-228600" defTabSz="957263" eaLnBrk="0" hangingPunct="0">
                <a:spcBef>
                  <a:spcPct val="20000"/>
                </a:spcBef>
                <a:buFont typeface="Arial" charset="0"/>
                <a:buChar char="•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3pPr>
              <a:lvl4pPr marL="1600200" indent="-228600" defTabSz="957263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4pPr>
              <a:lvl5pPr marL="2057400" indent="-228600" defTabSz="957263" eaLnBrk="0" hangingPunct="0">
                <a:spcBef>
                  <a:spcPct val="20000"/>
                </a:spcBef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5pPr>
              <a:lvl6pPr marL="25146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6pPr>
              <a:lvl7pPr marL="29718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7pPr>
              <a:lvl8pPr marL="34290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8pPr>
              <a:lvl9pPr marL="38862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endParaRPr kumimoji="0" lang="ko-KR" altLang="en-US" sz="1900">
                <a:latin typeface="Arial" charset="0"/>
              </a:endParaRPr>
            </a:p>
          </p:txBody>
        </p:sp>
        <p:sp>
          <p:nvSpPr>
            <p:cNvPr id="25672" name="TextBox 17"/>
            <p:cNvSpPr txBox="1">
              <a:spLocks noChangeArrowheads="1"/>
            </p:cNvSpPr>
            <p:nvPr/>
          </p:nvSpPr>
          <p:spPr bwMode="auto">
            <a:xfrm>
              <a:off x="3618420" y="3114580"/>
              <a:ext cx="1042187" cy="552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kumimoji="1" sz="22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ü"/>
                <a:defRPr kumimoji="1" sz="20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500" dirty="0">
                  <a:latin typeface="Arial" charset="0"/>
                </a:rPr>
                <a:t>: neighbor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500" dirty="0">
                  <a:latin typeface="Arial" charset="0"/>
                </a:rPr>
                <a:t>sample</a:t>
              </a:r>
              <a:endParaRPr lang="ko-KR" altLang="en-US" sz="1500" dirty="0">
                <a:latin typeface="Arial" charset="0"/>
              </a:endParaRPr>
            </a:p>
          </p:txBody>
        </p:sp>
      </p:grpSp>
      <p:grpSp>
        <p:nvGrpSpPr>
          <p:cNvPr id="25645" name="그룹 22"/>
          <p:cNvGrpSpPr>
            <a:grpSpLocks/>
          </p:cNvGrpSpPr>
          <p:nvPr/>
        </p:nvGrpSpPr>
        <p:grpSpPr bwMode="auto">
          <a:xfrm>
            <a:off x="5737217" y="2997746"/>
            <a:ext cx="1907934" cy="323165"/>
            <a:chOff x="5194973" y="3114580"/>
            <a:chExt cx="1908907" cy="322481"/>
          </a:xfrm>
        </p:grpSpPr>
        <p:sp>
          <p:nvSpPr>
            <p:cNvPr id="25669" name="직사각형 18"/>
            <p:cNvSpPr>
              <a:spLocks noChangeArrowheads="1"/>
            </p:cNvSpPr>
            <p:nvPr/>
          </p:nvSpPr>
          <p:spPr bwMode="auto">
            <a:xfrm>
              <a:off x="5194973" y="3141794"/>
              <a:ext cx="288000" cy="288000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defTabSz="957263" eaLnBrk="0" hangingPunct="0">
                <a:spcBef>
                  <a:spcPct val="20000"/>
                </a:spcBef>
                <a:buFont typeface="Wingdings" pitchFamily="2" charset="2"/>
                <a:buChar char="§"/>
                <a:defRPr kumimoji="1" sz="22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1pPr>
              <a:lvl2pPr marL="742950" indent="-285750" defTabSz="957263" eaLnBrk="0" hangingPunct="0">
                <a:spcBef>
                  <a:spcPct val="20000"/>
                </a:spcBef>
                <a:buFont typeface="Wingdings" pitchFamily="2" charset="2"/>
                <a:buChar char="ü"/>
                <a:defRPr kumimoji="1" sz="20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2pPr>
              <a:lvl3pPr marL="1143000" indent="-228600" defTabSz="957263" eaLnBrk="0" hangingPunct="0">
                <a:spcBef>
                  <a:spcPct val="20000"/>
                </a:spcBef>
                <a:buFont typeface="Arial" charset="0"/>
                <a:buChar char="•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3pPr>
              <a:lvl4pPr marL="1600200" indent="-228600" defTabSz="957263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4pPr>
              <a:lvl5pPr marL="2057400" indent="-228600" defTabSz="957263" eaLnBrk="0" hangingPunct="0">
                <a:spcBef>
                  <a:spcPct val="20000"/>
                </a:spcBef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5pPr>
              <a:lvl6pPr marL="25146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6pPr>
              <a:lvl7pPr marL="29718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7pPr>
              <a:lvl8pPr marL="34290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8pPr>
              <a:lvl9pPr marL="3886200" indent="-228600" defTabSz="957263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endParaRPr kumimoji="0" lang="ko-KR" altLang="en-US" sz="1900">
                <a:latin typeface="Arial" charset="0"/>
              </a:endParaRPr>
            </a:p>
          </p:txBody>
        </p:sp>
        <p:sp>
          <p:nvSpPr>
            <p:cNvPr id="25670" name="TextBox 19"/>
            <p:cNvSpPr txBox="1">
              <a:spLocks noChangeArrowheads="1"/>
            </p:cNvSpPr>
            <p:nvPr/>
          </p:nvSpPr>
          <p:spPr bwMode="auto">
            <a:xfrm>
              <a:off x="5494927" y="3114580"/>
              <a:ext cx="1608953" cy="322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kumimoji="1" sz="22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ü"/>
                <a:defRPr kumimoji="1" sz="20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100">
                  <a:solidFill>
                    <a:schemeClr val="tx1"/>
                  </a:solidFill>
                  <a:latin typeface="Tahoma" pitchFamily="34" charset="0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500" dirty="0">
                  <a:latin typeface="Arial" charset="0"/>
                </a:rPr>
                <a:t>: Filtered sample</a:t>
              </a:r>
              <a:endParaRPr lang="ko-KR" altLang="en-US" sz="1500" dirty="0">
                <a:latin typeface="Arial" charset="0"/>
              </a:endParaRPr>
            </a:p>
          </p:txBody>
        </p:sp>
      </p:grpSp>
      <p:sp>
        <p:nvSpPr>
          <p:cNvPr id="25646" name="오른쪽 화살표 23"/>
          <p:cNvSpPr>
            <a:spLocks noChangeArrowheads="1"/>
          </p:cNvSpPr>
          <p:nvPr/>
        </p:nvSpPr>
        <p:spPr bwMode="auto">
          <a:xfrm>
            <a:off x="4038600" y="1857375"/>
            <a:ext cx="1714500" cy="5000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  <p:sp>
        <p:nvSpPr>
          <p:cNvPr id="25647" name="TextBox 25"/>
          <p:cNvSpPr txBox="1">
            <a:spLocks noChangeArrowheads="1"/>
          </p:cNvSpPr>
          <p:nvPr/>
        </p:nvSpPr>
        <p:spPr bwMode="auto">
          <a:xfrm>
            <a:off x="3990241" y="2428875"/>
            <a:ext cx="1925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400" dirty="0">
                <a:latin typeface="Arial" charset="0"/>
              </a:rPr>
              <a:t>Put the average value</a:t>
            </a:r>
            <a:endParaRPr lang="ko-KR" altLang="en-US" sz="1400" dirty="0">
              <a:latin typeface="Arial" charset="0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701675" y="1846263"/>
          <a:ext cx="1079499" cy="1096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398" marR="91398" marT="45669" marB="456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666" name="TextBox 2"/>
          <p:cNvSpPr txBox="1">
            <a:spLocks noChangeArrowheads="1"/>
          </p:cNvSpPr>
          <p:nvPr/>
        </p:nvSpPr>
        <p:spPr bwMode="auto">
          <a:xfrm>
            <a:off x="649288" y="3041650"/>
            <a:ext cx="862012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>
                <a:latin typeface="Arial" charset="0"/>
              </a:rPr>
              <a:t>h[m,n]</a:t>
            </a:r>
            <a:endParaRPr lang="ko-KR" altLang="en-US" sz="1900">
              <a:latin typeface="Arial" charset="0"/>
            </a:endParaRPr>
          </a:p>
        </p:txBody>
      </p:sp>
      <p:sp>
        <p:nvSpPr>
          <p:cNvPr id="25667" name="TextBox 2"/>
          <p:cNvSpPr txBox="1">
            <a:spLocks noChangeArrowheads="1"/>
          </p:cNvSpPr>
          <p:nvPr/>
        </p:nvSpPr>
        <p:spPr bwMode="auto">
          <a:xfrm>
            <a:off x="198438" y="2205038"/>
            <a:ext cx="52387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>
                <a:latin typeface="Arial" charset="0"/>
              </a:rPr>
              <a:t>1/9</a:t>
            </a:r>
            <a:endParaRPr lang="ko-KR" altLang="en-US" sz="1900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68" name="개체 4"/>
              <p:cNvSpPr txBox="1"/>
              <p:nvPr/>
            </p:nvSpPr>
            <p:spPr bwMode="auto">
              <a:xfrm>
                <a:off x="3841750" y="1059905"/>
                <a:ext cx="4277221" cy="857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668" name="개체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1750" y="1059905"/>
                <a:ext cx="4277221" cy="8577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날짜 개체 틀 3"/>
          <p:cNvSpPr txBox="1">
            <a:spLocks/>
          </p:cNvSpPr>
          <p:nvPr/>
        </p:nvSpPr>
        <p:spPr>
          <a:xfrm>
            <a:off x="17158" y="6480720"/>
            <a:ext cx="1423399" cy="33345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fld id="{BD0C71A0-1297-4418-936E-8F3C3CC5D15A}" type="datetime1">
              <a:rPr lang="ko-KR" altLang="en-US" smtClean="0"/>
              <a:pPr/>
              <a:t>2023-12-01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669FA-7489-603F-9881-733A2752FC07}"/>
              </a:ext>
            </a:extLst>
          </p:cNvPr>
          <p:cNvSpPr txBox="1"/>
          <p:nvPr/>
        </p:nvSpPr>
        <p:spPr>
          <a:xfrm>
            <a:off x="5667375" y="6323923"/>
            <a:ext cx="2857500" cy="3847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output_3.bmp, code-3.c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High-pass filtering</a:t>
            </a:r>
            <a:endParaRPr lang="ko-KR" altLang="en-US" dirty="0"/>
          </a:p>
        </p:txBody>
      </p:sp>
      <p:sp>
        <p:nvSpPr>
          <p:cNvPr id="2662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Sobel operator: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46E16D-8665-4234-AAA5-D88E93948D22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3349625"/>
            <a:ext cx="2693988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8" y="3349625"/>
            <a:ext cx="2689225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Box 6"/>
          <p:cNvSpPr txBox="1">
            <a:spLocks noChangeArrowheads="1"/>
          </p:cNvSpPr>
          <p:nvPr/>
        </p:nvSpPr>
        <p:spPr bwMode="auto">
          <a:xfrm>
            <a:off x="1710259" y="5954713"/>
            <a:ext cx="2318263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 dirty="0">
                <a:latin typeface="Arial" charset="0"/>
              </a:rPr>
              <a:t>&lt; Horizontal edge</a:t>
            </a:r>
            <a:r>
              <a:rPr lang="ko-KR" altLang="en-US" sz="1900" dirty="0">
                <a:latin typeface="Arial" charset="0"/>
              </a:rPr>
              <a:t> </a:t>
            </a:r>
            <a:r>
              <a:rPr lang="en-US" altLang="ko-KR" sz="1900" dirty="0">
                <a:latin typeface="Arial" charset="0"/>
              </a:rPr>
              <a:t>&gt;</a:t>
            </a:r>
            <a:endParaRPr lang="ko-KR" altLang="en-US" sz="1900" dirty="0">
              <a:latin typeface="Arial" charset="0"/>
            </a:endParaRPr>
          </a:p>
        </p:txBody>
      </p:sp>
      <p:sp>
        <p:nvSpPr>
          <p:cNvPr id="26632" name="TextBox 7"/>
          <p:cNvSpPr txBox="1">
            <a:spLocks noChangeArrowheads="1"/>
          </p:cNvSpPr>
          <p:nvPr/>
        </p:nvSpPr>
        <p:spPr bwMode="auto">
          <a:xfrm>
            <a:off x="6174755" y="5954713"/>
            <a:ext cx="1950534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 dirty="0">
                <a:latin typeface="Arial" charset="0"/>
              </a:rPr>
              <a:t>&lt; Vertical edge&gt;</a:t>
            </a:r>
            <a:endParaRPr lang="ko-KR" altLang="en-US" sz="1900" dirty="0">
              <a:latin typeface="Arial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084781"/>
              </p:ext>
            </p:extLst>
          </p:nvPr>
        </p:nvGraphicFramePr>
        <p:xfrm>
          <a:off x="6514229" y="1726254"/>
          <a:ext cx="1271586" cy="1223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9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+1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-1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+2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-2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8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+1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-1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56128"/>
              </p:ext>
            </p:extLst>
          </p:nvPr>
        </p:nvGraphicFramePr>
        <p:xfrm>
          <a:off x="2167223" y="1670050"/>
          <a:ext cx="1227138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+1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+2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+1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-1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-2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-1</a:t>
                      </a:r>
                      <a:endParaRPr lang="ko-KR" altLang="en-US" sz="12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669" name="개체 2"/>
              <p:cNvSpPr txBox="1"/>
              <p:nvPr/>
            </p:nvSpPr>
            <p:spPr bwMode="auto">
              <a:xfrm>
                <a:off x="3841750" y="1125538"/>
                <a:ext cx="4049713" cy="792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ko-KR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669" name="개체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41750" y="1125538"/>
                <a:ext cx="4049713" cy="79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날짜 개체 틀 3"/>
          <p:cNvSpPr txBox="1">
            <a:spLocks/>
          </p:cNvSpPr>
          <p:nvPr/>
        </p:nvSpPr>
        <p:spPr>
          <a:xfrm>
            <a:off x="17158" y="6480720"/>
            <a:ext cx="1621093" cy="33345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900"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fld id="{BD0C71A0-1297-4418-936E-8F3C3CC5D15A}" type="datetime1">
              <a:rPr lang="ko-KR" altLang="en-US" smtClean="0"/>
              <a:pPr/>
              <a:t>2023-12-01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9EE060-33B7-4FDE-A3A2-69BB6F04F79B}"/>
                  </a:ext>
                </a:extLst>
              </p:cNvPr>
              <p:cNvSpPr txBox="1"/>
              <p:nvPr/>
            </p:nvSpPr>
            <p:spPr>
              <a:xfrm>
                <a:off x="4386734" y="4372668"/>
                <a:ext cx="1005532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9EE060-33B7-4FDE-A3A2-69BB6F04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734" y="4372668"/>
                <a:ext cx="1005532" cy="292388"/>
              </a:xfrm>
              <a:prstGeom prst="rect">
                <a:avLst/>
              </a:prstGeom>
              <a:blipFill>
                <a:blip r:embed="rId5"/>
                <a:stretch>
                  <a:fillRect l="-7879" r="-7879" b="-354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04806BF-9053-C4A1-1BF7-FB6CB1B3FA43}"/>
              </a:ext>
            </a:extLst>
          </p:cNvPr>
          <p:cNvSpPr txBox="1"/>
          <p:nvPr/>
        </p:nvSpPr>
        <p:spPr>
          <a:xfrm>
            <a:off x="738473" y="2950215"/>
            <a:ext cx="2857500" cy="3847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output_4.bmp, code-4.c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2-D LPF vs. HFP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91736D-F4A4-441E-9371-7B92C2E98500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493838" y="1846263"/>
          <a:ext cx="1296987" cy="1366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40" marB="4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40" marB="4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40" marB="4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40" marB="4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40" marB="4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40" marB="4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40" marB="4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40" marB="4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 marT="45640" marB="45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294063" y="1846263"/>
          <a:ext cx="1300161" cy="1366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+1</a:t>
                      </a:r>
                      <a:endParaRPr lang="ko-KR" altLang="en-US" sz="14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+2</a:t>
                      </a:r>
                      <a:endParaRPr lang="ko-KR" altLang="en-US" sz="14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+1</a:t>
                      </a:r>
                      <a:endParaRPr lang="ko-KR" altLang="en-US" sz="14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4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4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4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-1</a:t>
                      </a:r>
                      <a:endParaRPr lang="ko-KR" altLang="en-US" sz="14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-2</a:t>
                      </a:r>
                      <a:endParaRPr lang="ko-KR" altLang="en-US" sz="14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-1</a:t>
                      </a:r>
                      <a:endParaRPr lang="ko-KR" altLang="en-US" sz="1400" b="1" kern="1200" baseline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88" name="TextBox 6"/>
          <p:cNvSpPr txBox="1">
            <a:spLocks noChangeArrowheads="1"/>
          </p:cNvSpPr>
          <p:nvPr/>
        </p:nvSpPr>
        <p:spPr bwMode="auto">
          <a:xfrm>
            <a:off x="1422400" y="1270000"/>
            <a:ext cx="31384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>
                <a:latin typeface="Arial" charset="0"/>
              </a:rPr>
              <a:t>1)  </a:t>
            </a:r>
            <a:r>
              <a:rPr lang="en-US" altLang="ko-KR" i="1">
                <a:latin typeface="Arial" charset="0"/>
              </a:rPr>
              <a:t>h[m,n]</a:t>
            </a:r>
            <a:r>
              <a:rPr lang="en-US" altLang="ko-KR">
                <a:latin typeface="Arial" charset="0"/>
              </a:rPr>
              <a:t>        2) </a:t>
            </a:r>
            <a:r>
              <a:rPr lang="en-US" altLang="ko-KR" i="1">
                <a:latin typeface="Arial" charset="0"/>
              </a:rPr>
              <a:t>h[m,n]</a:t>
            </a:r>
            <a:endParaRPr lang="ko-KR" altLang="en-US" i="1">
              <a:latin typeface="Arial" charset="0"/>
            </a:endParaRPr>
          </a:p>
        </p:txBody>
      </p:sp>
      <p:sp>
        <p:nvSpPr>
          <p:cNvPr id="27689" name="TextBox 6"/>
          <p:cNvSpPr txBox="1">
            <a:spLocks noChangeArrowheads="1"/>
          </p:cNvSpPr>
          <p:nvPr/>
        </p:nvSpPr>
        <p:spPr bwMode="auto">
          <a:xfrm>
            <a:off x="917575" y="2325688"/>
            <a:ext cx="5254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>
                <a:latin typeface="Arial" charset="0"/>
              </a:rPr>
              <a:t>1/9</a:t>
            </a:r>
            <a:endParaRPr lang="ko-KR" altLang="en-US" sz="1900"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BD3142-1AFA-50B0-C66B-E42E5114B823}"/>
              </a:ext>
            </a:extLst>
          </p:cNvPr>
          <p:cNvSpPr txBox="1"/>
          <p:nvPr/>
        </p:nvSpPr>
        <p:spPr>
          <a:xfrm>
            <a:off x="947197" y="4725938"/>
            <a:ext cx="7387797" cy="96949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 </a:t>
            </a:r>
            <a:r>
              <a:rPr lang="ko-KR" altLang="en-US" dirty="0">
                <a:solidFill>
                  <a:srgbClr val="FF0000"/>
                </a:solidFill>
              </a:rPr>
              <a:t>마</a:t>
            </a:r>
            <a:r>
              <a:rPr lang="en-US" altLang="ko-KR" dirty="0">
                <a:solidFill>
                  <a:srgbClr val="FF0000"/>
                </a:solidFill>
              </a:rPr>
              <a:t> C++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개의 </a:t>
            </a:r>
            <a:r>
              <a:rPr lang="en-US" altLang="ko-KR" dirty="0">
                <a:solidFill>
                  <a:srgbClr val="FF0000"/>
                </a:solidFill>
              </a:rPr>
              <a:t>code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en-US" altLang="ko-KR" dirty="0">
                <a:solidFill>
                  <a:srgbClr val="FF0000"/>
                </a:solidFill>
              </a:rPr>
              <a:t>output 4</a:t>
            </a:r>
            <a:r>
              <a:rPr lang="ko-KR" altLang="en-US" dirty="0">
                <a:solidFill>
                  <a:srgbClr val="FF0000"/>
                </a:solidFill>
              </a:rPr>
              <a:t>개의 결과를 보여도 됨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output_1.bmp, output_2.bmp, output_3.bmp, output_4.bmp,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code-</a:t>
            </a:r>
            <a:r>
              <a:rPr lang="en-US" altLang="ko-KR" dirty="0" err="1">
                <a:solidFill>
                  <a:srgbClr val="FF0000"/>
                </a:solidFill>
              </a:rPr>
              <a:t>A.c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E0BDB03-FABD-4BEB-9F39-C983DD6C6EE7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549275"/>
            <a:ext cx="5759450" cy="569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148" name="직선 연결선 6"/>
          <p:cNvCxnSpPr>
            <a:cxnSpLocks noChangeShapeType="1"/>
          </p:cNvCxnSpPr>
          <p:nvPr/>
        </p:nvCxnSpPr>
        <p:spPr bwMode="auto">
          <a:xfrm>
            <a:off x="846138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9" name="직선 연결선 7"/>
          <p:cNvCxnSpPr>
            <a:cxnSpLocks noChangeShapeType="1"/>
          </p:cNvCxnSpPr>
          <p:nvPr/>
        </p:nvCxnSpPr>
        <p:spPr bwMode="auto">
          <a:xfrm>
            <a:off x="917575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0" name="직선 연결선 8"/>
          <p:cNvCxnSpPr>
            <a:cxnSpLocks noChangeShapeType="1"/>
          </p:cNvCxnSpPr>
          <p:nvPr/>
        </p:nvCxnSpPr>
        <p:spPr bwMode="auto">
          <a:xfrm>
            <a:off x="990600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" name="직선 연결선 9"/>
          <p:cNvCxnSpPr>
            <a:cxnSpLocks noChangeShapeType="1"/>
          </p:cNvCxnSpPr>
          <p:nvPr/>
        </p:nvCxnSpPr>
        <p:spPr bwMode="auto">
          <a:xfrm>
            <a:off x="1062038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2" name="직선 연결선 10"/>
          <p:cNvCxnSpPr>
            <a:cxnSpLocks noChangeShapeType="1"/>
          </p:cNvCxnSpPr>
          <p:nvPr/>
        </p:nvCxnSpPr>
        <p:spPr bwMode="auto">
          <a:xfrm>
            <a:off x="1133475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3" name="직선 연결선 11"/>
          <p:cNvCxnSpPr>
            <a:cxnSpLocks noChangeShapeType="1"/>
          </p:cNvCxnSpPr>
          <p:nvPr/>
        </p:nvCxnSpPr>
        <p:spPr bwMode="auto">
          <a:xfrm>
            <a:off x="1206500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4" name="직선 연결선 12"/>
          <p:cNvCxnSpPr>
            <a:cxnSpLocks noChangeShapeType="1"/>
          </p:cNvCxnSpPr>
          <p:nvPr/>
        </p:nvCxnSpPr>
        <p:spPr bwMode="auto">
          <a:xfrm>
            <a:off x="1277938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5" name="직선 연결선 13"/>
          <p:cNvCxnSpPr>
            <a:cxnSpLocks noChangeShapeType="1"/>
          </p:cNvCxnSpPr>
          <p:nvPr/>
        </p:nvCxnSpPr>
        <p:spPr bwMode="auto">
          <a:xfrm>
            <a:off x="1350963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6" name="직선 연결선 15"/>
          <p:cNvCxnSpPr>
            <a:cxnSpLocks noChangeShapeType="1"/>
          </p:cNvCxnSpPr>
          <p:nvPr/>
        </p:nvCxnSpPr>
        <p:spPr bwMode="auto">
          <a:xfrm>
            <a:off x="774700" y="614363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7" name="직선 연결선 16"/>
          <p:cNvCxnSpPr>
            <a:cxnSpLocks noChangeShapeType="1"/>
          </p:cNvCxnSpPr>
          <p:nvPr/>
        </p:nvCxnSpPr>
        <p:spPr bwMode="auto">
          <a:xfrm>
            <a:off x="774700" y="685800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8" name="직선 연결선 17"/>
          <p:cNvCxnSpPr>
            <a:cxnSpLocks noChangeShapeType="1"/>
          </p:cNvCxnSpPr>
          <p:nvPr/>
        </p:nvCxnSpPr>
        <p:spPr bwMode="auto">
          <a:xfrm>
            <a:off x="774700" y="758825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9" name="직선 연결선 18"/>
          <p:cNvCxnSpPr>
            <a:cxnSpLocks noChangeShapeType="1"/>
          </p:cNvCxnSpPr>
          <p:nvPr/>
        </p:nvCxnSpPr>
        <p:spPr bwMode="auto">
          <a:xfrm>
            <a:off x="774700" y="830263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0" name="직선 연결선 19"/>
          <p:cNvCxnSpPr>
            <a:cxnSpLocks noChangeShapeType="1"/>
          </p:cNvCxnSpPr>
          <p:nvPr/>
        </p:nvCxnSpPr>
        <p:spPr bwMode="auto">
          <a:xfrm>
            <a:off x="774700" y="903288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1" name="직선 연결선 20"/>
          <p:cNvCxnSpPr>
            <a:cxnSpLocks noChangeShapeType="1"/>
          </p:cNvCxnSpPr>
          <p:nvPr/>
        </p:nvCxnSpPr>
        <p:spPr bwMode="auto">
          <a:xfrm>
            <a:off x="774700" y="974725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2" name="직선 연결선 21"/>
          <p:cNvCxnSpPr>
            <a:cxnSpLocks noChangeShapeType="1"/>
          </p:cNvCxnSpPr>
          <p:nvPr/>
        </p:nvCxnSpPr>
        <p:spPr bwMode="auto">
          <a:xfrm>
            <a:off x="774700" y="1046163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3" name="직선 연결선 22"/>
          <p:cNvCxnSpPr>
            <a:cxnSpLocks noChangeShapeType="1"/>
          </p:cNvCxnSpPr>
          <p:nvPr/>
        </p:nvCxnSpPr>
        <p:spPr bwMode="auto">
          <a:xfrm>
            <a:off x="774700" y="1119188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4" name="직선 연결선 23"/>
          <p:cNvCxnSpPr>
            <a:cxnSpLocks noChangeShapeType="1"/>
          </p:cNvCxnSpPr>
          <p:nvPr/>
        </p:nvCxnSpPr>
        <p:spPr bwMode="auto">
          <a:xfrm>
            <a:off x="1422400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5" name="직선 연결선 24"/>
          <p:cNvCxnSpPr>
            <a:cxnSpLocks noChangeShapeType="1"/>
          </p:cNvCxnSpPr>
          <p:nvPr/>
        </p:nvCxnSpPr>
        <p:spPr bwMode="auto">
          <a:xfrm>
            <a:off x="1493838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6" name="직선 연결선 25"/>
          <p:cNvCxnSpPr>
            <a:cxnSpLocks noChangeShapeType="1"/>
          </p:cNvCxnSpPr>
          <p:nvPr/>
        </p:nvCxnSpPr>
        <p:spPr bwMode="auto">
          <a:xfrm>
            <a:off x="1566863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7" name="직선 연결선 26"/>
          <p:cNvCxnSpPr>
            <a:cxnSpLocks noChangeShapeType="1"/>
          </p:cNvCxnSpPr>
          <p:nvPr/>
        </p:nvCxnSpPr>
        <p:spPr bwMode="auto">
          <a:xfrm>
            <a:off x="1638300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8" name="직선 연결선 27"/>
          <p:cNvCxnSpPr>
            <a:cxnSpLocks noChangeShapeType="1"/>
          </p:cNvCxnSpPr>
          <p:nvPr/>
        </p:nvCxnSpPr>
        <p:spPr bwMode="auto">
          <a:xfrm>
            <a:off x="1709738" y="549275"/>
            <a:ext cx="0" cy="5692775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9" name="직선 연결선 28"/>
          <p:cNvCxnSpPr>
            <a:cxnSpLocks noChangeShapeType="1"/>
          </p:cNvCxnSpPr>
          <p:nvPr/>
        </p:nvCxnSpPr>
        <p:spPr bwMode="auto">
          <a:xfrm>
            <a:off x="774700" y="1195388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0" name="직선 연결선 29"/>
          <p:cNvCxnSpPr>
            <a:cxnSpLocks noChangeShapeType="1"/>
          </p:cNvCxnSpPr>
          <p:nvPr/>
        </p:nvCxnSpPr>
        <p:spPr bwMode="auto">
          <a:xfrm>
            <a:off x="774700" y="1268413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1" name="직선 연결선 30"/>
          <p:cNvCxnSpPr>
            <a:cxnSpLocks noChangeShapeType="1"/>
          </p:cNvCxnSpPr>
          <p:nvPr/>
        </p:nvCxnSpPr>
        <p:spPr bwMode="auto">
          <a:xfrm>
            <a:off x="774700" y="1339850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2" name="직선 연결선 31"/>
          <p:cNvCxnSpPr>
            <a:cxnSpLocks noChangeShapeType="1"/>
          </p:cNvCxnSpPr>
          <p:nvPr/>
        </p:nvCxnSpPr>
        <p:spPr bwMode="auto">
          <a:xfrm>
            <a:off x="774700" y="1411288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3" name="직선 연결선 32"/>
          <p:cNvCxnSpPr>
            <a:cxnSpLocks noChangeShapeType="1"/>
          </p:cNvCxnSpPr>
          <p:nvPr/>
        </p:nvCxnSpPr>
        <p:spPr bwMode="auto">
          <a:xfrm>
            <a:off x="774700" y="1484313"/>
            <a:ext cx="5759450" cy="0"/>
          </a:xfrm>
          <a:prstGeom prst="line">
            <a:avLst/>
          </a:prstGeom>
          <a:noFill/>
          <a:ln w="952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74" name="TextBox 33"/>
          <p:cNvSpPr txBox="1">
            <a:spLocks noChangeArrowheads="1"/>
          </p:cNvSpPr>
          <p:nvPr/>
        </p:nvSpPr>
        <p:spPr bwMode="auto">
          <a:xfrm>
            <a:off x="6607174" y="3141663"/>
            <a:ext cx="3294063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 dirty="0">
                <a:latin typeface="Arial" charset="0"/>
              </a:rPr>
              <a:t>512x512 = 262,144 samples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 dirty="0">
                <a:latin typeface="Arial" charset="0"/>
              </a:rPr>
              <a:t>                                 bytes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 dirty="0">
                <a:latin typeface="Arial" charset="0"/>
              </a:rPr>
              <a:t>1D: </a:t>
            </a:r>
            <a:r>
              <a:rPr lang="en-US" altLang="ko-KR" sz="1900" dirty="0">
                <a:solidFill>
                  <a:srgbClr val="0070C0"/>
                </a:solidFill>
                <a:latin typeface="Arial" charset="0"/>
              </a:rPr>
              <a:t>sample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 dirty="0">
                <a:latin typeface="Arial" charset="0"/>
              </a:rPr>
              <a:t>2D: pixel or</a:t>
            </a:r>
            <a:r>
              <a:rPr lang="ko-KR" altLang="en-US" sz="1900" dirty="0">
                <a:latin typeface="Arial" charset="0"/>
              </a:rPr>
              <a:t> </a:t>
            </a:r>
            <a:r>
              <a:rPr lang="en-US" altLang="ko-KR" sz="1900" dirty="0">
                <a:latin typeface="Arial" charset="0"/>
              </a:rPr>
              <a:t>sample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 dirty="0">
                <a:latin typeface="Arial" charset="0"/>
              </a:rPr>
              <a:t>3D: voxel</a:t>
            </a:r>
            <a:endParaRPr lang="ko-KR" altLang="en-US" sz="1900" dirty="0">
              <a:latin typeface="Arial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8B1264A-BB4D-A266-BB77-603919D10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2219" y="6403526"/>
            <a:ext cx="5611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b="1" dirty="0">
                <a:solidFill>
                  <a:srgbClr val="C00000"/>
                </a:solidFill>
                <a:latin typeface="Arial" charset="0"/>
              </a:rPr>
              <a:t>8 x 512 x 512 = 2,097,152 bits ( 262,144 byte )</a:t>
            </a:r>
            <a:endParaRPr lang="ko-KR" altLang="en-US" sz="2000" b="1" dirty="0">
              <a:solidFill>
                <a:srgbClr val="C00000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1838325"/>
            <a:ext cx="3863975" cy="363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Pixels in Lana image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931FEB-ACC5-4512-8374-5A8E5A556A54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630363"/>
            <a:ext cx="3927475" cy="387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4" name="타원 5"/>
          <p:cNvSpPr>
            <a:spLocks noChangeArrowheads="1"/>
          </p:cNvSpPr>
          <p:nvPr/>
        </p:nvSpPr>
        <p:spPr bwMode="auto">
          <a:xfrm>
            <a:off x="3295650" y="3584575"/>
            <a:ext cx="144463" cy="14446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  <p:cxnSp>
        <p:nvCxnSpPr>
          <p:cNvPr id="7175" name="직선 연결선 7"/>
          <p:cNvCxnSpPr>
            <a:cxnSpLocks noChangeShapeType="1"/>
            <a:stCxn id="7174" idx="0"/>
            <a:endCxn id="7177" idx="1"/>
          </p:cNvCxnSpPr>
          <p:nvPr/>
        </p:nvCxnSpPr>
        <p:spPr bwMode="auto">
          <a:xfrm flipV="1">
            <a:off x="3367088" y="2409825"/>
            <a:ext cx="2854325" cy="1174750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6" name="직선 연결선 9"/>
          <p:cNvCxnSpPr>
            <a:cxnSpLocks noChangeShapeType="1"/>
            <a:stCxn id="7174" idx="4"/>
            <a:endCxn id="7177" idx="3"/>
          </p:cNvCxnSpPr>
          <p:nvPr/>
        </p:nvCxnSpPr>
        <p:spPr bwMode="auto">
          <a:xfrm>
            <a:off x="3367088" y="3729038"/>
            <a:ext cx="2854325" cy="1176337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7" name="타원 12"/>
          <p:cNvSpPr>
            <a:spLocks noChangeArrowheads="1"/>
          </p:cNvSpPr>
          <p:nvPr/>
        </p:nvSpPr>
        <p:spPr bwMode="auto">
          <a:xfrm>
            <a:off x="5715000" y="1892300"/>
            <a:ext cx="3455988" cy="352901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Lena </a:t>
            </a:r>
            <a:r>
              <a:rPr lang="ko-KR" altLang="en-US" dirty="0"/>
              <a:t>밝기 표현 방법</a:t>
            </a:r>
            <a:r>
              <a:rPr lang="en-US" altLang="ko-KR" dirty="0"/>
              <a:t>(gray level)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6778BA-D794-4185-A854-4B8835B636A9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sp>
        <p:nvSpPr>
          <p:cNvPr id="8196" name="직사각형 4"/>
          <p:cNvSpPr>
            <a:spLocks noChangeArrowheads="1"/>
          </p:cNvSpPr>
          <p:nvPr/>
        </p:nvSpPr>
        <p:spPr bwMode="auto">
          <a:xfrm>
            <a:off x="2341563" y="1533525"/>
            <a:ext cx="358775" cy="4608513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5400000"/>
          </a:gra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  <p:sp>
        <p:nvSpPr>
          <p:cNvPr id="8197" name="TextBox 5"/>
          <p:cNvSpPr txBox="1">
            <a:spLocks noChangeArrowheads="1"/>
          </p:cNvSpPr>
          <p:nvPr/>
        </p:nvSpPr>
        <p:spPr bwMode="auto">
          <a:xfrm>
            <a:off x="2852738" y="5949950"/>
            <a:ext cx="320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>
                <a:latin typeface="Arial" charset="0"/>
              </a:rPr>
              <a:t>0</a:t>
            </a:r>
            <a:endParaRPr lang="ko-KR" altLang="en-US" sz="1900">
              <a:latin typeface="Arial" charset="0"/>
            </a:endParaRPr>
          </a:p>
        </p:txBody>
      </p:sp>
      <p:sp>
        <p:nvSpPr>
          <p:cNvPr id="8198" name="TextBox 6"/>
          <p:cNvSpPr txBox="1">
            <a:spLocks noChangeArrowheads="1"/>
          </p:cNvSpPr>
          <p:nvPr/>
        </p:nvSpPr>
        <p:spPr bwMode="auto">
          <a:xfrm>
            <a:off x="2700338" y="1341438"/>
            <a:ext cx="5937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>
                <a:latin typeface="Arial" charset="0"/>
              </a:rPr>
              <a:t>255</a:t>
            </a:r>
            <a:endParaRPr lang="ko-KR" altLang="en-US" sz="1900">
              <a:latin typeface="Arial" charset="0"/>
            </a:endParaRPr>
          </a:p>
        </p:txBody>
      </p:sp>
      <p:sp>
        <p:nvSpPr>
          <p:cNvPr id="8199" name="TextBox 7"/>
          <p:cNvSpPr txBox="1">
            <a:spLocks noChangeArrowheads="1"/>
          </p:cNvSpPr>
          <p:nvPr/>
        </p:nvSpPr>
        <p:spPr bwMode="auto">
          <a:xfrm>
            <a:off x="3798888" y="1485900"/>
            <a:ext cx="4751387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800100" indent="-34290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en-US" altLang="ko-KR" sz="1900" dirty="0">
                <a:latin typeface="Arial" charset="0"/>
              </a:rPr>
              <a:t>0~255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v"/>
            </a:pPr>
            <a:endParaRPr lang="en-US" altLang="ko-KR" sz="19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en-US" altLang="ko-KR" sz="1900" dirty="0">
                <a:latin typeface="Arial" charset="0"/>
              </a:rPr>
              <a:t>8bit/pixel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v"/>
            </a:pPr>
            <a:endParaRPr lang="en-US" altLang="ko-KR" sz="19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v"/>
            </a:pPr>
            <a:r>
              <a:rPr lang="en-US" altLang="ko-KR" sz="1900" dirty="0">
                <a:latin typeface="Arial" charset="0"/>
              </a:rPr>
              <a:t>0000 0000 ~ 1111 1111</a:t>
            </a:r>
          </a:p>
          <a:p>
            <a:pPr lvl="1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altLang="ko-KR" sz="1900" dirty="0">
                <a:latin typeface="Arial" charset="0"/>
              </a:rPr>
              <a:t>unsigned char</a:t>
            </a:r>
          </a:p>
        </p:txBody>
      </p:sp>
      <p:pic>
        <p:nvPicPr>
          <p:cNvPr id="82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4537075"/>
            <a:ext cx="4953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1" name="TextBox 8"/>
          <p:cNvSpPr txBox="1">
            <a:spLocks noChangeArrowheads="1"/>
          </p:cNvSpPr>
          <p:nvPr/>
        </p:nvSpPr>
        <p:spPr bwMode="auto">
          <a:xfrm>
            <a:off x="4878388" y="4149725"/>
            <a:ext cx="58578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>
                <a:latin typeface="Arial" charset="0"/>
              </a:rPr>
              <a:t>ex&gt;</a:t>
            </a:r>
            <a:endParaRPr lang="ko-KR" altLang="en-US" sz="1900">
              <a:latin typeface="Arial" charset="0"/>
            </a:endParaRPr>
          </a:p>
        </p:txBody>
      </p:sp>
      <p:cxnSp>
        <p:nvCxnSpPr>
          <p:cNvPr id="8202" name="직선 화살표 연결선 10"/>
          <p:cNvCxnSpPr>
            <a:cxnSpLocks noChangeShapeType="1"/>
          </p:cNvCxnSpPr>
          <p:nvPr/>
        </p:nvCxnSpPr>
        <p:spPr bwMode="auto">
          <a:xfrm flipH="1">
            <a:off x="2717800" y="4797425"/>
            <a:ext cx="2160588" cy="792163"/>
          </a:xfrm>
          <a:prstGeom prst="straightConnector1">
            <a:avLst/>
          </a:prstGeom>
          <a:noFill/>
          <a:ln w="9525" algn="ctr">
            <a:solidFill>
              <a:srgbClr val="00B05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3" name="직선 화살표 연결선 12"/>
          <p:cNvCxnSpPr>
            <a:cxnSpLocks noChangeShapeType="1"/>
            <a:stCxn id="8200" idx="2"/>
          </p:cNvCxnSpPr>
          <p:nvPr/>
        </p:nvCxnSpPr>
        <p:spPr bwMode="auto">
          <a:xfrm flipH="1" flipV="1">
            <a:off x="2717800" y="4365625"/>
            <a:ext cx="2160588" cy="909638"/>
          </a:xfrm>
          <a:prstGeom prst="straightConnector1">
            <a:avLst/>
          </a:prstGeom>
          <a:noFill/>
          <a:ln w="9525" algn="ctr">
            <a:solidFill>
              <a:srgbClr val="0070C0"/>
            </a:solidFill>
            <a:prstDash val="sysDot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4" name="직선 화살표 연결선 14"/>
          <p:cNvCxnSpPr>
            <a:cxnSpLocks noChangeShapeType="1"/>
          </p:cNvCxnSpPr>
          <p:nvPr/>
        </p:nvCxnSpPr>
        <p:spPr bwMode="auto">
          <a:xfrm flipH="1" flipV="1">
            <a:off x="2717800" y="3213100"/>
            <a:ext cx="2160588" cy="2520950"/>
          </a:xfrm>
          <a:prstGeom prst="straightConnector1">
            <a:avLst/>
          </a:prstGeom>
          <a:noFill/>
          <a:ln w="9525" algn="ctr">
            <a:solidFill>
              <a:srgbClr val="FFC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5" name="TextBox 15"/>
          <p:cNvSpPr txBox="1">
            <a:spLocks noChangeArrowheads="1"/>
          </p:cNvSpPr>
          <p:nvPr/>
        </p:nvSpPr>
        <p:spPr bwMode="auto">
          <a:xfrm>
            <a:off x="5464175" y="4605338"/>
            <a:ext cx="4572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>
                <a:latin typeface="Arial" charset="0"/>
              </a:rPr>
              <a:t>20</a:t>
            </a:r>
            <a:endParaRPr lang="ko-KR" altLang="en-US" sz="1900">
              <a:latin typeface="Arial" charset="0"/>
            </a:endParaRPr>
          </a:p>
        </p:txBody>
      </p:sp>
      <p:sp>
        <p:nvSpPr>
          <p:cNvPr id="8206" name="TextBox 18"/>
          <p:cNvSpPr txBox="1">
            <a:spLocks noChangeArrowheads="1"/>
          </p:cNvSpPr>
          <p:nvPr/>
        </p:nvSpPr>
        <p:spPr bwMode="auto">
          <a:xfrm>
            <a:off x="5464175" y="5083175"/>
            <a:ext cx="4572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>
                <a:latin typeface="Arial" charset="0"/>
              </a:rPr>
              <a:t>91</a:t>
            </a:r>
            <a:endParaRPr lang="ko-KR" altLang="en-US" sz="1900">
              <a:latin typeface="Arial" charset="0"/>
            </a:endParaRPr>
          </a:p>
        </p:txBody>
      </p:sp>
      <p:sp>
        <p:nvSpPr>
          <p:cNvPr id="8207" name="TextBox 19"/>
          <p:cNvSpPr txBox="1">
            <a:spLocks noChangeArrowheads="1"/>
          </p:cNvSpPr>
          <p:nvPr/>
        </p:nvSpPr>
        <p:spPr bwMode="auto">
          <a:xfrm>
            <a:off x="5464175" y="5565775"/>
            <a:ext cx="5937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>
                <a:latin typeface="Arial" charset="0"/>
              </a:rPr>
              <a:t>145</a:t>
            </a:r>
            <a:endParaRPr lang="ko-KR" altLang="en-US" sz="1900">
              <a:latin typeface="Arial" charset="0"/>
            </a:endParaRPr>
          </a:p>
        </p:txBody>
      </p:sp>
      <p:cxnSp>
        <p:nvCxnSpPr>
          <p:cNvPr id="8208" name="직선 연결선 21"/>
          <p:cNvCxnSpPr>
            <a:cxnSpLocks noChangeShapeType="1"/>
            <a:stCxn id="8196" idx="3"/>
          </p:cNvCxnSpPr>
          <p:nvPr/>
        </p:nvCxnSpPr>
        <p:spPr bwMode="auto">
          <a:xfrm flipH="1">
            <a:off x="1044575" y="3838575"/>
            <a:ext cx="1655763" cy="0"/>
          </a:xfrm>
          <a:prstGeom prst="line">
            <a:avLst/>
          </a:prstGeom>
          <a:noFill/>
          <a:ln w="0" algn="ctr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9" name="직선 연결선 25"/>
          <p:cNvCxnSpPr>
            <a:cxnSpLocks noChangeShapeType="1"/>
            <a:stCxn id="8198" idx="1"/>
          </p:cNvCxnSpPr>
          <p:nvPr/>
        </p:nvCxnSpPr>
        <p:spPr bwMode="auto">
          <a:xfrm flipH="1">
            <a:off x="1044575" y="1533525"/>
            <a:ext cx="1655763" cy="0"/>
          </a:xfrm>
          <a:prstGeom prst="line">
            <a:avLst/>
          </a:prstGeom>
          <a:noFill/>
          <a:ln w="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0" name="직선 연결선 26"/>
          <p:cNvCxnSpPr>
            <a:cxnSpLocks noChangeShapeType="1"/>
          </p:cNvCxnSpPr>
          <p:nvPr/>
        </p:nvCxnSpPr>
        <p:spPr bwMode="auto">
          <a:xfrm flipH="1">
            <a:off x="1044575" y="6142038"/>
            <a:ext cx="1655763" cy="0"/>
          </a:xfrm>
          <a:prstGeom prst="line">
            <a:avLst/>
          </a:prstGeom>
          <a:noFill/>
          <a:ln w="0" algn="ctr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1" name="직선 연결선 30"/>
          <p:cNvCxnSpPr>
            <a:cxnSpLocks noChangeShapeType="1"/>
          </p:cNvCxnSpPr>
          <p:nvPr/>
        </p:nvCxnSpPr>
        <p:spPr bwMode="auto">
          <a:xfrm flipH="1">
            <a:off x="1044575" y="6118225"/>
            <a:ext cx="1655763" cy="0"/>
          </a:xfrm>
          <a:prstGeom prst="line">
            <a:avLst/>
          </a:prstGeom>
          <a:noFill/>
          <a:ln w="0" algn="ctr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2" name="직선 연결선 34"/>
          <p:cNvCxnSpPr>
            <a:cxnSpLocks noChangeShapeType="1"/>
          </p:cNvCxnSpPr>
          <p:nvPr/>
        </p:nvCxnSpPr>
        <p:spPr bwMode="auto">
          <a:xfrm flipH="1">
            <a:off x="1044575" y="6067425"/>
            <a:ext cx="1655763" cy="0"/>
          </a:xfrm>
          <a:prstGeom prst="line">
            <a:avLst/>
          </a:prstGeom>
          <a:noFill/>
          <a:ln w="0" algn="ctr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3" name="직선 연결선 36"/>
          <p:cNvCxnSpPr>
            <a:cxnSpLocks noChangeShapeType="1"/>
          </p:cNvCxnSpPr>
          <p:nvPr/>
        </p:nvCxnSpPr>
        <p:spPr bwMode="auto">
          <a:xfrm flipH="1">
            <a:off x="1044575" y="6094413"/>
            <a:ext cx="1655763" cy="0"/>
          </a:xfrm>
          <a:prstGeom prst="line">
            <a:avLst/>
          </a:prstGeom>
          <a:noFill/>
          <a:ln w="0" algn="ctr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14" name="직선 연결선 37"/>
          <p:cNvCxnSpPr>
            <a:cxnSpLocks noChangeShapeType="1"/>
          </p:cNvCxnSpPr>
          <p:nvPr/>
        </p:nvCxnSpPr>
        <p:spPr bwMode="auto">
          <a:xfrm flipH="1">
            <a:off x="1044575" y="6040438"/>
            <a:ext cx="1655763" cy="0"/>
          </a:xfrm>
          <a:prstGeom prst="line">
            <a:avLst/>
          </a:prstGeom>
          <a:noFill/>
          <a:ln w="0" algn="ctr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15" name="타원 31"/>
          <p:cNvSpPr>
            <a:spLocks noChangeArrowheads="1"/>
          </p:cNvSpPr>
          <p:nvPr/>
        </p:nvSpPr>
        <p:spPr bwMode="auto">
          <a:xfrm>
            <a:off x="2501900" y="5929313"/>
            <a:ext cx="46038" cy="4445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  <p:sp>
        <p:nvSpPr>
          <p:cNvPr id="8216" name="타원 39"/>
          <p:cNvSpPr>
            <a:spLocks noChangeArrowheads="1"/>
          </p:cNvSpPr>
          <p:nvPr/>
        </p:nvSpPr>
        <p:spPr bwMode="auto">
          <a:xfrm>
            <a:off x="2501900" y="5784850"/>
            <a:ext cx="46038" cy="46038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  <p:sp>
        <p:nvSpPr>
          <p:cNvPr id="8217" name="타원 40"/>
          <p:cNvSpPr>
            <a:spLocks noChangeArrowheads="1"/>
          </p:cNvSpPr>
          <p:nvPr/>
        </p:nvSpPr>
        <p:spPr bwMode="auto">
          <a:xfrm>
            <a:off x="2501900" y="5640388"/>
            <a:ext cx="46038" cy="46037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  <p:sp>
        <p:nvSpPr>
          <p:cNvPr id="8218" name="타원 41"/>
          <p:cNvSpPr>
            <a:spLocks noChangeArrowheads="1"/>
          </p:cNvSpPr>
          <p:nvPr/>
        </p:nvSpPr>
        <p:spPr bwMode="auto">
          <a:xfrm>
            <a:off x="2501900" y="5518150"/>
            <a:ext cx="46038" cy="46038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17800" y="3706813"/>
            <a:ext cx="411163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50" dirty="0"/>
              <a:t>128</a:t>
            </a:r>
            <a:endParaRPr lang="ko-KR" alt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Signal !?!?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09651B-7BAA-43D6-85F0-C232E6DA6F4F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cxnSp>
        <p:nvCxnSpPr>
          <p:cNvPr id="9220" name="직선 연결선 5"/>
          <p:cNvCxnSpPr>
            <a:cxnSpLocks noChangeShapeType="1"/>
          </p:cNvCxnSpPr>
          <p:nvPr/>
        </p:nvCxnSpPr>
        <p:spPr bwMode="auto">
          <a:xfrm>
            <a:off x="2214563" y="2205038"/>
            <a:ext cx="0" cy="254000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 type="stealth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1" name="직선 연결선 7"/>
          <p:cNvCxnSpPr>
            <a:cxnSpLocks noChangeShapeType="1"/>
          </p:cNvCxnSpPr>
          <p:nvPr/>
        </p:nvCxnSpPr>
        <p:spPr bwMode="auto">
          <a:xfrm>
            <a:off x="1854200" y="4581525"/>
            <a:ext cx="6337300" cy="0"/>
          </a:xfrm>
          <a:prstGeom prst="line">
            <a:avLst/>
          </a:prstGeom>
          <a:noFill/>
          <a:ln w="31750" algn="ctr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2" name="직선 연결선 18"/>
          <p:cNvCxnSpPr>
            <a:cxnSpLocks noChangeShapeType="1"/>
          </p:cNvCxnSpPr>
          <p:nvPr/>
        </p:nvCxnSpPr>
        <p:spPr bwMode="auto">
          <a:xfrm flipV="1">
            <a:off x="2662238" y="3862388"/>
            <a:ext cx="0" cy="719137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3" name="직선 연결선 19"/>
          <p:cNvCxnSpPr>
            <a:cxnSpLocks noChangeShapeType="1"/>
          </p:cNvCxnSpPr>
          <p:nvPr/>
        </p:nvCxnSpPr>
        <p:spPr bwMode="auto">
          <a:xfrm flipV="1">
            <a:off x="2879725" y="3286125"/>
            <a:ext cx="0" cy="1295400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4" name="직선 연결선 20"/>
          <p:cNvCxnSpPr>
            <a:cxnSpLocks noChangeShapeType="1"/>
          </p:cNvCxnSpPr>
          <p:nvPr/>
        </p:nvCxnSpPr>
        <p:spPr bwMode="auto">
          <a:xfrm flipV="1">
            <a:off x="3095625" y="2997200"/>
            <a:ext cx="0" cy="1584325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5" name="직선 연결선 21"/>
          <p:cNvCxnSpPr>
            <a:cxnSpLocks noChangeShapeType="1"/>
          </p:cNvCxnSpPr>
          <p:nvPr/>
        </p:nvCxnSpPr>
        <p:spPr bwMode="auto">
          <a:xfrm flipV="1">
            <a:off x="3311525" y="3502025"/>
            <a:ext cx="0" cy="1079500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6" name="직선 연결선 22"/>
          <p:cNvCxnSpPr>
            <a:cxnSpLocks noChangeShapeType="1"/>
          </p:cNvCxnSpPr>
          <p:nvPr/>
        </p:nvCxnSpPr>
        <p:spPr bwMode="auto">
          <a:xfrm flipV="1">
            <a:off x="3527425" y="3286125"/>
            <a:ext cx="0" cy="1295400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7" name="직선 연결선 23"/>
          <p:cNvCxnSpPr>
            <a:cxnSpLocks noChangeShapeType="1"/>
          </p:cNvCxnSpPr>
          <p:nvPr/>
        </p:nvCxnSpPr>
        <p:spPr bwMode="auto">
          <a:xfrm flipV="1">
            <a:off x="3743325" y="3609975"/>
            <a:ext cx="0" cy="971550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직선 연결선 24"/>
          <p:cNvCxnSpPr>
            <a:cxnSpLocks noChangeShapeType="1"/>
          </p:cNvCxnSpPr>
          <p:nvPr/>
        </p:nvCxnSpPr>
        <p:spPr bwMode="auto">
          <a:xfrm flipV="1">
            <a:off x="3959225" y="2997200"/>
            <a:ext cx="0" cy="1584325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직선 연결선 25"/>
          <p:cNvCxnSpPr>
            <a:cxnSpLocks noChangeShapeType="1"/>
          </p:cNvCxnSpPr>
          <p:nvPr/>
        </p:nvCxnSpPr>
        <p:spPr bwMode="auto">
          <a:xfrm flipV="1">
            <a:off x="4175125" y="3502025"/>
            <a:ext cx="0" cy="1079500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직선 연결선 26"/>
          <p:cNvCxnSpPr>
            <a:cxnSpLocks noChangeShapeType="1"/>
          </p:cNvCxnSpPr>
          <p:nvPr/>
        </p:nvCxnSpPr>
        <p:spPr bwMode="auto">
          <a:xfrm flipV="1">
            <a:off x="4391025" y="2709863"/>
            <a:ext cx="0" cy="1871662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직선 연결선 27"/>
          <p:cNvCxnSpPr>
            <a:cxnSpLocks noChangeShapeType="1"/>
          </p:cNvCxnSpPr>
          <p:nvPr/>
        </p:nvCxnSpPr>
        <p:spPr bwMode="auto">
          <a:xfrm flipV="1">
            <a:off x="4606925" y="2565400"/>
            <a:ext cx="0" cy="2016125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직선 연결선 28"/>
          <p:cNvCxnSpPr>
            <a:cxnSpLocks noChangeShapeType="1"/>
          </p:cNvCxnSpPr>
          <p:nvPr/>
        </p:nvCxnSpPr>
        <p:spPr bwMode="auto">
          <a:xfrm flipV="1">
            <a:off x="4822825" y="4041775"/>
            <a:ext cx="0" cy="539750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직선 연결선 29"/>
          <p:cNvCxnSpPr>
            <a:cxnSpLocks noChangeShapeType="1"/>
          </p:cNvCxnSpPr>
          <p:nvPr/>
        </p:nvCxnSpPr>
        <p:spPr bwMode="auto">
          <a:xfrm flipV="1">
            <a:off x="5038725" y="4221163"/>
            <a:ext cx="0" cy="360362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4" name="타원 30"/>
          <p:cNvSpPr>
            <a:spLocks noChangeArrowheads="1"/>
          </p:cNvSpPr>
          <p:nvPr/>
        </p:nvSpPr>
        <p:spPr bwMode="auto">
          <a:xfrm>
            <a:off x="5399088" y="4078288"/>
            <a:ext cx="144462" cy="1428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  <p:sp>
        <p:nvSpPr>
          <p:cNvPr id="9235" name="타원 31"/>
          <p:cNvSpPr>
            <a:spLocks noChangeArrowheads="1"/>
          </p:cNvSpPr>
          <p:nvPr/>
        </p:nvSpPr>
        <p:spPr bwMode="auto">
          <a:xfrm>
            <a:off x="5688013" y="4078288"/>
            <a:ext cx="142875" cy="1428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  <p:sp>
        <p:nvSpPr>
          <p:cNvPr id="9236" name="타원 32"/>
          <p:cNvSpPr>
            <a:spLocks noChangeArrowheads="1"/>
          </p:cNvSpPr>
          <p:nvPr/>
        </p:nvSpPr>
        <p:spPr bwMode="auto">
          <a:xfrm>
            <a:off x="5975350" y="4078288"/>
            <a:ext cx="144463" cy="1428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  <p:cxnSp>
        <p:nvCxnSpPr>
          <p:cNvPr id="9237" name="직선 연결선 48"/>
          <p:cNvCxnSpPr>
            <a:cxnSpLocks noChangeShapeType="1"/>
          </p:cNvCxnSpPr>
          <p:nvPr/>
        </p:nvCxnSpPr>
        <p:spPr bwMode="auto">
          <a:xfrm flipV="1">
            <a:off x="2446338" y="4221163"/>
            <a:ext cx="0" cy="360362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8" name="TextBox 50"/>
          <p:cNvSpPr txBox="1">
            <a:spLocks noChangeArrowheads="1"/>
          </p:cNvSpPr>
          <p:nvPr/>
        </p:nvSpPr>
        <p:spPr bwMode="auto">
          <a:xfrm>
            <a:off x="2098675" y="4724400"/>
            <a:ext cx="35448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100">
                <a:latin typeface="Arial" charset="0"/>
              </a:rPr>
              <a:t>0    1    2    3   4    5    6   7   8    9   10  11  12  13</a:t>
            </a:r>
            <a:endParaRPr lang="ko-KR" altLang="en-US" sz="1100">
              <a:latin typeface="Arial" charset="0"/>
            </a:endParaRPr>
          </a:p>
        </p:txBody>
      </p:sp>
      <p:cxnSp>
        <p:nvCxnSpPr>
          <p:cNvPr id="9239" name="직선 연결선 55"/>
          <p:cNvCxnSpPr>
            <a:cxnSpLocks noChangeShapeType="1"/>
          </p:cNvCxnSpPr>
          <p:nvPr/>
        </p:nvCxnSpPr>
        <p:spPr bwMode="auto">
          <a:xfrm flipV="1">
            <a:off x="2214563" y="4311650"/>
            <a:ext cx="0" cy="280988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자유형 57"/>
          <p:cNvSpPr>
            <a:spLocks/>
          </p:cNvSpPr>
          <p:nvPr/>
        </p:nvSpPr>
        <p:spPr bwMode="auto">
          <a:xfrm>
            <a:off x="2198688" y="2576513"/>
            <a:ext cx="3048000" cy="1717675"/>
          </a:xfrm>
          <a:custGeom>
            <a:avLst/>
            <a:gdLst>
              <a:gd name="T0" fmla="*/ 120072 w 3048000"/>
              <a:gd name="T1" fmla="*/ 1708727 h 1717963"/>
              <a:gd name="T2" fmla="*/ 203200 w 3048000"/>
              <a:gd name="T3" fmla="*/ 1671781 h 1717963"/>
              <a:gd name="T4" fmla="*/ 258618 w 3048000"/>
              <a:gd name="T5" fmla="*/ 1588654 h 1717963"/>
              <a:gd name="T6" fmla="*/ 304800 w 3048000"/>
              <a:gd name="T7" fmla="*/ 1505527 h 1717963"/>
              <a:gd name="T8" fmla="*/ 369454 w 3048000"/>
              <a:gd name="T9" fmla="*/ 1366981 h 1717963"/>
              <a:gd name="T10" fmla="*/ 424872 w 3048000"/>
              <a:gd name="T11" fmla="*/ 1293090 h 1717963"/>
              <a:gd name="T12" fmla="*/ 452581 w 3048000"/>
              <a:gd name="T13" fmla="*/ 1209963 h 1717963"/>
              <a:gd name="T14" fmla="*/ 498763 w 3048000"/>
              <a:gd name="T15" fmla="*/ 1099127 h 1717963"/>
              <a:gd name="T16" fmla="*/ 544945 w 3048000"/>
              <a:gd name="T17" fmla="*/ 988290 h 1717963"/>
              <a:gd name="T18" fmla="*/ 591127 w 3048000"/>
              <a:gd name="T19" fmla="*/ 840509 h 1717963"/>
              <a:gd name="T20" fmla="*/ 655781 w 3048000"/>
              <a:gd name="T21" fmla="*/ 729672 h 1717963"/>
              <a:gd name="T22" fmla="*/ 692727 w 3048000"/>
              <a:gd name="T23" fmla="*/ 646545 h 1717963"/>
              <a:gd name="T24" fmla="*/ 720436 w 3048000"/>
              <a:gd name="T25" fmla="*/ 591127 h 1717963"/>
              <a:gd name="T26" fmla="*/ 785090 w 3048000"/>
              <a:gd name="T27" fmla="*/ 489527 h 1717963"/>
              <a:gd name="T28" fmla="*/ 895927 w 3048000"/>
              <a:gd name="T29" fmla="*/ 424872 h 1717963"/>
              <a:gd name="T30" fmla="*/ 960581 w 3048000"/>
              <a:gd name="T31" fmla="*/ 517236 h 1717963"/>
              <a:gd name="T32" fmla="*/ 1006763 w 3048000"/>
              <a:gd name="T33" fmla="*/ 655781 h 1717963"/>
              <a:gd name="T34" fmla="*/ 1052945 w 3048000"/>
              <a:gd name="T35" fmla="*/ 812800 h 1717963"/>
              <a:gd name="T36" fmla="*/ 1191490 w 3048000"/>
              <a:gd name="T37" fmla="*/ 886690 h 1717963"/>
              <a:gd name="T38" fmla="*/ 1274618 w 3048000"/>
              <a:gd name="T39" fmla="*/ 831272 h 1717963"/>
              <a:gd name="T40" fmla="*/ 1311563 w 3048000"/>
              <a:gd name="T41" fmla="*/ 748145 h 1717963"/>
              <a:gd name="T42" fmla="*/ 1366981 w 3048000"/>
              <a:gd name="T43" fmla="*/ 748145 h 1717963"/>
              <a:gd name="T44" fmla="*/ 1413163 w 3048000"/>
              <a:gd name="T45" fmla="*/ 831272 h 1717963"/>
              <a:gd name="T46" fmla="*/ 1459345 w 3048000"/>
              <a:gd name="T47" fmla="*/ 914400 h 1717963"/>
              <a:gd name="T48" fmla="*/ 1551709 w 3048000"/>
              <a:gd name="T49" fmla="*/ 988290 h 1717963"/>
              <a:gd name="T50" fmla="*/ 1625600 w 3048000"/>
              <a:gd name="T51" fmla="*/ 942109 h 1717963"/>
              <a:gd name="T52" fmla="*/ 1662545 w 3048000"/>
              <a:gd name="T53" fmla="*/ 886690 h 1717963"/>
              <a:gd name="T54" fmla="*/ 1671781 w 3048000"/>
              <a:gd name="T55" fmla="*/ 729672 h 1717963"/>
              <a:gd name="T56" fmla="*/ 1681018 w 3048000"/>
              <a:gd name="T57" fmla="*/ 646545 h 1717963"/>
              <a:gd name="T58" fmla="*/ 1681018 w 3048000"/>
              <a:gd name="T59" fmla="*/ 581890 h 1717963"/>
              <a:gd name="T60" fmla="*/ 1699490 w 3048000"/>
              <a:gd name="T61" fmla="*/ 508000 h 1717963"/>
              <a:gd name="T62" fmla="*/ 1764145 w 3048000"/>
              <a:gd name="T63" fmla="*/ 443345 h 1717963"/>
              <a:gd name="T64" fmla="*/ 1828800 w 3048000"/>
              <a:gd name="T65" fmla="*/ 498763 h 1717963"/>
              <a:gd name="T66" fmla="*/ 1893454 w 3048000"/>
              <a:gd name="T67" fmla="*/ 609600 h 1717963"/>
              <a:gd name="T68" fmla="*/ 1921163 w 3048000"/>
              <a:gd name="T69" fmla="*/ 701963 h 1717963"/>
              <a:gd name="T70" fmla="*/ 1958109 w 3048000"/>
              <a:gd name="T71" fmla="*/ 877454 h 1717963"/>
              <a:gd name="T72" fmla="*/ 2022763 w 3048000"/>
              <a:gd name="T73" fmla="*/ 840509 h 1717963"/>
              <a:gd name="T74" fmla="*/ 2050472 w 3048000"/>
              <a:gd name="T75" fmla="*/ 729672 h 1717963"/>
              <a:gd name="T76" fmla="*/ 2078181 w 3048000"/>
              <a:gd name="T77" fmla="*/ 360218 h 1717963"/>
              <a:gd name="T78" fmla="*/ 2115127 w 3048000"/>
              <a:gd name="T79" fmla="*/ 277090 h 1717963"/>
              <a:gd name="T80" fmla="*/ 2152072 w 3048000"/>
              <a:gd name="T81" fmla="*/ 193963 h 1717963"/>
              <a:gd name="T82" fmla="*/ 2198254 w 3048000"/>
              <a:gd name="T83" fmla="*/ 110836 h 1717963"/>
              <a:gd name="T84" fmla="*/ 2272145 w 3048000"/>
              <a:gd name="T85" fmla="*/ 46181 h 1717963"/>
              <a:gd name="T86" fmla="*/ 2355272 w 3048000"/>
              <a:gd name="T87" fmla="*/ 9236 h 1717963"/>
              <a:gd name="T88" fmla="*/ 2410690 w 3048000"/>
              <a:gd name="T89" fmla="*/ 27709 h 1717963"/>
              <a:gd name="T90" fmla="*/ 2438400 w 3048000"/>
              <a:gd name="T91" fmla="*/ 267854 h 1717963"/>
              <a:gd name="T92" fmla="*/ 2456872 w 3048000"/>
              <a:gd name="T93" fmla="*/ 387927 h 1717963"/>
              <a:gd name="T94" fmla="*/ 2475345 w 3048000"/>
              <a:gd name="T95" fmla="*/ 489527 h 1717963"/>
              <a:gd name="T96" fmla="*/ 2512290 w 3048000"/>
              <a:gd name="T97" fmla="*/ 1108363 h 1717963"/>
              <a:gd name="T98" fmla="*/ 2549236 w 3048000"/>
              <a:gd name="T99" fmla="*/ 1209963 h 1717963"/>
              <a:gd name="T100" fmla="*/ 2604654 w 3048000"/>
              <a:gd name="T101" fmla="*/ 1357745 h 1717963"/>
              <a:gd name="T102" fmla="*/ 2641600 w 3048000"/>
              <a:gd name="T103" fmla="*/ 1450109 h 1717963"/>
              <a:gd name="T104" fmla="*/ 2669309 w 3048000"/>
              <a:gd name="T105" fmla="*/ 1505527 h 1717963"/>
              <a:gd name="T106" fmla="*/ 2697018 w 3048000"/>
              <a:gd name="T107" fmla="*/ 1560945 h 1717963"/>
              <a:gd name="T108" fmla="*/ 2780145 w 3048000"/>
              <a:gd name="T109" fmla="*/ 1597890 h 1717963"/>
              <a:gd name="T110" fmla="*/ 3011054 w 3048000"/>
              <a:gd name="T111" fmla="*/ 1634836 h 1717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048000" h="1717963">
                <a:moveTo>
                  <a:pt x="0" y="1717963"/>
                </a:moveTo>
                <a:cubicBezTo>
                  <a:pt x="40024" y="1714884"/>
                  <a:pt x="80240" y="1713706"/>
                  <a:pt x="120072" y="1708727"/>
                </a:cubicBezTo>
                <a:cubicBezTo>
                  <a:pt x="151023" y="1704858"/>
                  <a:pt x="147991" y="1694767"/>
                  <a:pt x="175490" y="1681018"/>
                </a:cubicBezTo>
                <a:cubicBezTo>
                  <a:pt x="184198" y="1676664"/>
                  <a:pt x="193963" y="1674860"/>
                  <a:pt x="203200" y="1671781"/>
                </a:cubicBezTo>
                <a:cubicBezTo>
                  <a:pt x="223629" y="1651352"/>
                  <a:pt x="236521" y="1642083"/>
                  <a:pt x="249381" y="1616363"/>
                </a:cubicBezTo>
                <a:cubicBezTo>
                  <a:pt x="253735" y="1607655"/>
                  <a:pt x="254264" y="1597362"/>
                  <a:pt x="258618" y="1588654"/>
                </a:cubicBezTo>
                <a:cubicBezTo>
                  <a:pt x="263582" y="1578725"/>
                  <a:pt x="272126" y="1570874"/>
                  <a:pt x="277090" y="1560945"/>
                </a:cubicBezTo>
                <a:cubicBezTo>
                  <a:pt x="315326" y="1484473"/>
                  <a:pt x="251865" y="1584928"/>
                  <a:pt x="304800" y="1505527"/>
                </a:cubicBezTo>
                <a:cubicBezTo>
                  <a:pt x="338485" y="1404468"/>
                  <a:pt x="284761" y="1557543"/>
                  <a:pt x="332509" y="1450109"/>
                </a:cubicBezTo>
                <a:cubicBezTo>
                  <a:pt x="347143" y="1417182"/>
                  <a:pt x="344369" y="1392066"/>
                  <a:pt x="369454" y="1366981"/>
                </a:cubicBezTo>
                <a:cubicBezTo>
                  <a:pt x="377303" y="1359132"/>
                  <a:pt x="387927" y="1354666"/>
                  <a:pt x="397163" y="1348509"/>
                </a:cubicBezTo>
                <a:cubicBezTo>
                  <a:pt x="430854" y="1247445"/>
                  <a:pt x="377121" y="1400532"/>
                  <a:pt x="424872" y="1293090"/>
                </a:cubicBezTo>
                <a:cubicBezTo>
                  <a:pt x="432780" y="1275296"/>
                  <a:pt x="437187" y="1256145"/>
                  <a:pt x="443345" y="1237672"/>
                </a:cubicBezTo>
                <a:cubicBezTo>
                  <a:pt x="446424" y="1228436"/>
                  <a:pt x="447180" y="1218064"/>
                  <a:pt x="452581" y="1209963"/>
                </a:cubicBezTo>
                <a:lnTo>
                  <a:pt x="471054" y="1182254"/>
                </a:lnTo>
                <a:lnTo>
                  <a:pt x="498763" y="1099127"/>
                </a:lnTo>
                <a:cubicBezTo>
                  <a:pt x="501842" y="1089891"/>
                  <a:pt x="502600" y="1079519"/>
                  <a:pt x="508000" y="1071418"/>
                </a:cubicBezTo>
                <a:cubicBezTo>
                  <a:pt x="532260" y="1035027"/>
                  <a:pt x="531756" y="1041048"/>
                  <a:pt x="544945" y="988290"/>
                </a:cubicBezTo>
                <a:cubicBezTo>
                  <a:pt x="558904" y="932451"/>
                  <a:pt x="550166" y="963392"/>
                  <a:pt x="572654" y="895927"/>
                </a:cubicBezTo>
                <a:cubicBezTo>
                  <a:pt x="572656" y="895922"/>
                  <a:pt x="591124" y="840513"/>
                  <a:pt x="591127" y="840509"/>
                </a:cubicBezTo>
                <a:lnTo>
                  <a:pt x="609600" y="812800"/>
                </a:lnTo>
                <a:cubicBezTo>
                  <a:pt x="625856" y="764028"/>
                  <a:pt x="613436" y="793190"/>
                  <a:pt x="655781" y="729672"/>
                </a:cubicBezTo>
                <a:lnTo>
                  <a:pt x="674254" y="701963"/>
                </a:lnTo>
                <a:lnTo>
                  <a:pt x="692727" y="646545"/>
                </a:lnTo>
                <a:cubicBezTo>
                  <a:pt x="695806" y="637309"/>
                  <a:pt x="696562" y="626937"/>
                  <a:pt x="701963" y="618836"/>
                </a:cubicBezTo>
                <a:lnTo>
                  <a:pt x="720436" y="591127"/>
                </a:lnTo>
                <a:cubicBezTo>
                  <a:pt x="742419" y="525178"/>
                  <a:pt x="722707" y="546510"/>
                  <a:pt x="766618" y="517236"/>
                </a:cubicBezTo>
                <a:cubicBezTo>
                  <a:pt x="772775" y="508000"/>
                  <a:pt x="776736" y="496837"/>
                  <a:pt x="785090" y="489527"/>
                </a:cubicBezTo>
                <a:cubicBezTo>
                  <a:pt x="801799" y="474907"/>
                  <a:pt x="822036" y="464896"/>
                  <a:pt x="840509" y="452581"/>
                </a:cubicBezTo>
                <a:cubicBezTo>
                  <a:pt x="876317" y="428709"/>
                  <a:pt x="857689" y="437619"/>
                  <a:pt x="895927" y="424872"/>
                </a:cubicBezTo>
                <a:cubicBezTo>
                  <a:pt x="905163" y="427951"/>
                  <a:pt x="915535" y="428708"/>
                  <a:pt x="923636" y="434109"/>
                </a:cubicBezTo>
                <a:cubicBezTo>
                  <a:pt x="965257" y="461857"/>
                  <a:pt x="948238" y="467864"/>
                  <a:pt x="960581" y="517236"/>
                </a:cubicBezTo>
                <a:cubicBezTo>
                  <a:pt x="965304" y="536127"/>
                  <a:pt x="972896" y="554181"/>
                  <a:pt x="979054" y="572654"/>
                </a:cubicBezTo>
                <a:lnTo>
                  <a:pt x="1006763" y="655781"/>
                </a:lnTo>
                <a:cubicBezTo>
                  <a:pt x="1006767" y="655794"/>
                  <a:pt x="1025233" y="711187"/>
                  <a:pt x="1025236" y="711200"/>
                </a:cubicBezTo>
                <a:cubicBezTo>
                  <a:pt x="1030193" y="735986"/>
                  <a:pt x="1039552" y="792710"/>
                  <a:pt x="1052945" y="812800"/>
                </a:cubicBezTo>
                <a:cubicBezTo>
                  <a:pt x="1095291" y="876319"/>
                  <a:pt x="1082869" y="847156"/>
                  <a:pt x="1099127" y="895927"/>
                </a:cubicBezTo>
                <a:cubicBezTo>
                  <a:pt x="1129915" y="892848"/>
                  <a:pt x="1161957" y="895919"/>
                  <a:pt x="1191490" y="886690"/>
                </a:cubicBezTo>
                <a:cubicBezTo>
                  <a:pt x="1212681" y="880068"/>
                  <a:pt x="1228436" y="862060"/>
                  <a:pt x="1246909" y="849745"/>
                </a:cubicBezTo>
                <a:lnTo>
                  <a:pt x="1274618" y="831272"/>
                </a:lnTo>
                <a:cubicBezTo>
                  <a:pt x="1280775" y="822036"/>
                  <a:pt x="1288582" y="813707"/>
                  <a:pt x="1293090" y="803563"/>
                </a:cubicBezTo>
                <a:cubicBezTo>
                  <a:pt x="1300998" y="785769"/>
                  <a:pt x="1293090" y="754302"/>
                  <a:pt x="1311563" y="748145"/>
                </a:cubicBezTo>
                <a:lnTo>
                  <a:pt x="1339272" y="738909"/>
                </a:lnTo>
                <a:cubicBezTo>
                  <a:pt x="1348508" y="741988"/>
                  <a:pt x="1359378" y="742063"/>
                  <a:pt x="1366981" y="748145"/>
                </a:cubicBezTo>
                <a:cubicBezTo>
                  <a:pt x="1389041" y="765793"/>
                  <a:pt x="1383534" y="781252"/>
                  <a:pt x="1394690" y="803563"/>
                </a:cubicBezTo>
                <a:cubicBezTo>
                  <a:pt x="1399654" y="813492"/>
                  <a:pt x="1408198" y="821343"/>
                  <a:pt x="1413163" y="831272"/>
                </a:cubicBezTo>
                <a:cubicBezTo>
                  <a:pt x="1417517" y="839980"/>
                  <a:pt x="1417672" y="850470"/>
                  <a:pt x="1422400" y="858981"/>
                </a:cubicBezTo>
                <a:cubicBezTo>
                  <a:pt x="1433182" y="878389"/>
                  <a:pt x="1459345" y="914400"/>
                  <a:pt x="1459345" y="914400"/>
                </a:cubicBezTo>
                <a:cubicBezTo>
                  <a:pt x="1462424" y="923636"/>
                  <a:pt x="1461697" y="935225"/>
                  <a:pt x="1468581" y="942109"/>
                </a:cubicBezTo>
                <a:cubicBezTo>
                  <a:pt x="1500341" y="973868"/>
                  <a:pt x="1516865" y="976676"/>
                  <a:pt x="1551709" y="988290"/>
                </a:cubicBezTo>
                <a:cubicBezTo>
                  <a:pt x="1560945" y="994448"/>
                  <a:pt x="1568468" y="1004938"/>
                  <a:pt x="1579418" y="1006763"/>
                </a:cubicBezTo>
                <a:cubicBezTo>
                  <a:pt x="1628062" y="1014871"/>
                  <a:pt x="1599123" y="959760"/>
                  <a:pt x="1625600" y="942109"/>
                </a:cubicBezTo>
                <a:lnTo>
                  <a:pt x="1653309" y="923636"/>
                </a:lnTo>
                <a:cubicBezTo>
                  <a:pt x="1656388" y="911321"/>
                  <a:pt x="1659205" y="898937"/>
                  <a:pt x="1662545" y="886690"/>
                </a:cubicBezTo>
                <a:cubicBezTo>
                  <a:pt x="1668442" y="865066"/>
                  <a:pt x="1679702" y="844411"/>
                  <a:pt x="1681018" y="822036"/>
                </a:cubicBezTo>
                <a:cubicBezTo>
                  <a:pt x="1682835" y="791148"/>
                  <a:pt x="1674860" y="760460"/>
                  <a:pt x="1671781" y="729672"/>
                </a:cubicBezTo>
                <a:cubicBezTo>
                  <a:pt x="1674860" y="720436"/>
                  <a:pt x="1681018" y="711699"/>
                  <a:pt x="1681018" y="701963"/>
                </a:cubicBezTo>
                <a:cubicBezTo>
                  <a:pt x="1681018" y="628072"/>
                  <a:pt x="1656386" y="720436"/>
                  <a:pt x="1681018" y="646545"/>
                </a:cubicBezTo>
                <a:cubicBezTo>
                  <a:pt x="1677939" y="637309"/>
                  <a:pt x="1671781" y="628572"/>
                  <a:pt x="1671781" y="618836"/>
                </a:cubicBezTo>
                <a:cubicBezTo>
                  <a:pt x="1671781" y="606142"/>
                  <a:pt x="1678264" y="594282"/>
                  <a:pt x="1681018" y="581890"/>
                </a:cubicBezTo>
                <a:cubicBezTo>
                  <a:pt x="1684424" y="566565"/>
                  <a:pt x="1686447" y="550939"/>
                  <a:pt x="1690254" y="535709"/>
                </a:cubicBezTo>
                <a:cubicBezTo>
                  <a:pt x="1692615" y="526264"/>
                  <a:pt x="1693408" y="515602"/>
                  <a:pt x="1699490" y="508000"/>
                </a:cubicBezTo>
                <a:cubicBezTo>
                  <a:pt x="1706425" y="499332"/>
                  <a:pt x="1717963" y="495685"/>
                  <a:pt x="1727200" y="489527"/>
                </a:cubicBezTo>
                <a:cubicBezTo>
                  <a:pt x="1734404" y="467914"/>
                  <a:pt x="1734654" y="448260"/>
                  <a:pt x="1764145" y="443345"/>
                </a:cubicBezTo>
                <a:cubicBezTo>
                  <a:pt x="1773748" y="441744"/>
                  <a:pt x="1782618" y="449502"/>
                  <a:pt x="1791854" y="452581"/>
                </a:cubicBezTo>
                <a:cubicBezTo>
                  <a:pt x="1812653" y="514980"/>
                  <a:pt x="1783807" y="447343"/>
                  <a:pt x="1828800" y="498763"/>
                </a:cubicBezTo>
                <a:cubicBezTo>
                  <a:pt x="1843420" y="515471"/>
                  <a:pt x="1865745" y="554181"/>
                  <a:pt x="1865745" y="554181"/>
                </a:cubicBezTo>
                <a:cubicBezTo>
                  <a:pt x="1888960" y="623827"/>
                  <a:pt x="1857644" y="537980"/>
                  <a:pt x="1893454" y="609600"/>
                </a:cubicBezTo>
                <a:cubicBezTo>
                  <a:pt x="1900833" y="624359"/>
                  <a:pt x="1907983" y="660450"/>
                  <a:pt x="1911927" y="674254"/>
                </a:cubicBezTo>
                <a:cubicBezTo>
                  <a:pt x="1914602" y="683615"/>
                  <a:pt x="1918084" y="692727"/>
                  <a:pt x="1921163" y="701963"/>
                </a:cubicBezTo>
                <a:cubicBezTo>
                  <a:pt x="1925484" y="736527"/>
                  <a:pt x="1929873" y="786238"/>
                  <a:pt x="1939636" y="822036"/>
                </a:cubicBezTo>
                <a:cubicBezTo>
                  <a:pt x="1944759" y="840822"/>
                  <a:pt x="1958109" y="877454"/>
                  <a:pt x="1958109" y="877454"/>
                </a:cubicBezTo>
                <a:cubicBezTo>
                  <a:pt x="1970424" y="874375"/>
                  <a:pt x="1984033" y="874516"/>
                  <a:pt x="1995054" y="868218"/>
                </a:cubicBezTo>
                <a:cubicBezTo>
                  <a:pt x="2006395" y="861737"/>
                  <a:pt x="2015517" y="851377"/>
                  <a:pt x="2022763" y="840509"/>
                </a:cubicBezTo>
                <a:cubicBezTo>
                  <a:pt x="2031017" y="828128"/>
                  <a:pt x="2039681" y="773617"/>
                  <a:pt x="2041236" y="766618"/>
                </a:cubicBezTo>
                <a:cubicBezTo>
                  <a:pt x="2043990" y="754226"/>
                  <a:pt x="2047393" y="741987"/>
                  <a:pt x="2050472" y="729672"/>
                </a:cubicBezTo>
                <a:cubicBezTo>
                  <a:pt x="2053551" y="652702"/>
                  <a:pt x="2055436" y="575676"/>
                  <a:pt x="2059709" y="498763"/>
                </a:cubicBezTo>
                <a:cubicBezTo>
                  <a:pt x="2063009" y="439370"/>
                  <a:pt x="2063342" y="409680"/>
                  <a:pt x="2078181" y="360218"/>
                </a:cubicBezTo>
                <a:cubicBezTo>
                  <a:pt x="2083776" y="341567"/>
                  <a:pt x="2085853" y="321002"/>
                  <a:pt x="2096654" y="304800"/>
                </a:cubicBezTo>
                <a:lnTo>
                  <a:pt x="2115127" y="277090"/>
                </a:lnTo>
                <a:cubicBezTo>
                  <a:pt x="2121285" y="258617"/>
                  <a:pt x="2122799" y="237874"/>
                  <a:pt x="2133600" y="221672"/>
                </a:cubicBezTo>
                <a:cubicBezTo>
                  <a:pt x="2139757" y="212436"/>
                  <a:pt x="2147108" y="203892"/>
                  <a:pt x="2152072" y="193963"/>
                </a:cubicBezTo>
                <a:cubicBezTo>
                  <a:pt x="2156426" y="185255"/>
                  <a:pt x="2156581" y="174765"/>
                  <a:pt x="2161309" y="166254"/>
                </a:cubicBezTo>
                <a:cubicBezTo>
                  <a:pt x="2172091" y="146847"/>
                  <a:pt x="2185939" y="129309"/>
                  <a:pt x="2198254" y="110836"/>
                </a:cubicBezTo>
                <a:cubicBezTo>
                  <a:pt x="2211884" y="90390"/>
                  <a:pt x="2223102" y="69641"/>
                  <a:pt x="2244436" y="55418"/>
                </a:cubicBezTo>
                <a:cubicBezTo>
                  <a:pt x="2252537" y="50017"/>
                  <a:pt x="2263437" y="50535"/>
                  <a:pt x="2272145" y="46181"/>
                </a:cubicBezTo>
                <a:cubicBezTo>
                  <a:pt x="2282074" y="41217"/>
                  <a:pt x="2289710" y="32217"/>
                  <a:pt x="2299854" y="27709"/>
                </a:cubicBezTo>
                <a:cubicBezTo>
                  <a:pt x="2317648" y="19801"/>
                  <a:pt x="2336799" y="15394"/>
                  <a:pt x="2355272" y="9236"/>
                </a:cubicBezTo>
                <a:lnTo>
                  <a:pt x="2382981" y="0"/>
                </a:lnTo>
                <a:cubicBezTo>
                  <a:pt x="2392217" y="9236"/>
                  <a:pt x="2406001" y="15518"/>
                  <a:pt x="2410690" y="27709"/>
                </a:cubicBezTo>
                <a:cubicBezTo>
                  <a:pt x="2421961" y="57014"/>
                  <a:pt x="2429163" y="120072"/>
                  <a:pt x="2429163" y="120072"/>
                </a:cubicBezTo>
                <a:cubicBezTo>
                  <a:pt x="2432242" y="169333"/>
                  <a:pt x="2433931" y="218700"/>
                  <a:pt x="2438400" y="267854"/>
                </a:cubicBezTo>
                <a:cubicBezTo>
                  <a:pt x="2440096" y="286505"/>
                  <a:pt x="2444788" y="304762"/>
                  <a:pt x="2447636" y="323272"/>
                </a:cubicBezTo>
                <a:cubicBezTo>
                  <a:pt x="2450946" y="344789"/>
                  <a:pt x="2453293" y="366453"/>
                  <a:pt x="2456872" y="387927"/>
                </a:cubicBezTo>
                <a:cubicBezTo>
                  <a:pt x="2459453" y="403412"/>
                  <a:pt x="2463301" y="418663"/>
                  <a:pt x="2466109" y="434109"/>
                </a:cubicBezTo>
                <a:cubicBezTo>
                  <a:pt x="2469459" y="452534"/>
                  <a:pt x="2472266" y="471054"/>
                  <a:pt x="2475345" y="489527"/>
                </a:cubicBezTo>
                <a:cubicBezTo>
                  <a:pt x="2488145" y="950359"/>
                  <a:pt x="2473738" y="682682"/>
                  <a:pt x="2493818" y="923636"/>
                </a:cubicBezTo>
                <a:cubicBezTo>
                  <a:pt x="2500056" y="998485"/>
                  <a:pt x="2499909" y="1040267"/>
                  <a:pt x="2512290" y="1108363"/>
                </a:cubicBezTo>
                <a:cubicBezTo>
                  <a:pt x="2514561" y="1120853"/>
                  <a:pt x="2518040" y="1133103"/>
                  <a:pt x="2521527" y="1145309"/>
                </a:cubicBezTo>
                <a:cubicBezTo>
                  <a:pt x="2533907" y="1188637"/>
                  <a:pt x="2528121" y="1160694"/>
                  <a:pt x="2549236" y="1209963"/>
                </a:cubicBezTo>
                <a:cubicBezTo>
                  <a:pt x="2572181" y="1263501"/>
                  <a:pt x="2541443" y="1212129"/>
                  <a:pt x="2576945" y="1265381"/>
                </a:cubicBezTo>
                <a:cubicBezTo>
                  <a:pt x="2582108" y="1286035"/>
                  <a:pt x="2595657" y="1344250"/>
                  <a:pt x="2604654" y="1357745"/>
                </a:cubicBezTo>
                <a:lnTo>
                  <a:pt x="2623127" y="1385454"/>
                </a:lnTo>
                <a:cubicBezTo>
                  <a:pt x="2626088" y="1397299"/>
                  <a:pt x="2634972" y="1436853"/>
                  <a:pt x="2641600" y="1450109"/>
                </a:cubicBezTo>
                <a:cubicBezTo>
                  <a:pt x="2646564" y="1460038"/>
                  <a:pt x="2655108" y="1467889"/>
                  <a:pt x="2660072" y="1477818"/>
                </a:cubicBezTo>
                <a:cubicBezTo>
                  <a:pt x="2664426" y="1486526"/>
                  <a:pt x="2664955" y="1496819"/>
                  <a:pt x="2669309" y="1505527"/>
                </a:cubicBezTo>
                <a:cubicBezTo>
                  <a:pt x="2674273" y="1515456"/>
                  <a:pt x="2682817" y="1523307"/>
                  <a:pt x="2687781" y="1533236"/>
                </a:cubicBezTo>
                <a:cubicBezTo>
                  <a:pt x="2692135" y="1541944"/>
                  <a:pt x="2690936" y="1553342"/>
                  <a:pt x="2697018" y="1560945"/>
                </a:cubicBezTo>
                <a:cubicBezTo>
                  <a:pt x="2703953" y="1569613"/>
                  <a:pt x="2714583" y="1574910"/>
                  <a:pt x="2724727" y="1579418"/>
                </a:cubicBezTo>
                <a:cubicBezTo>
                  <a:pt x="2742521" y="1587326"/>
                  <a:pt x="2780145" y="1597890"/>
                  <a:pt x="2780145" y="1597890"/>
                </a:cubicBezTo>
                <a:cubicBezTo>
                  <a:pt x="2853677" y="1646912"/>
                  <a:pt x="2813585" y="1631696"/>
                  <a:pt x="2900218" y="1644072"/>
                </a:cubicBezTo>
                <a:cubicBezTo>
                  <a:pt x="2937163" y="1640993"/>
                  <a:pt x="2974306" y="1639736"/>
                  <a:pt x="3011054" y="1634836"/>
                </a:cubicBezTo>
                <a:cubicBezTo>
                  <a:pt x="3087629" y="1624626"/>
                  <a:pt x="3014497" y="1625600"/>
                  <a:pt x="3048000" y="1625600"/>
                </a:cubicBezTo>
              </a:path>
            </a:pathLst>
          </a:cu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Signal !?!?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B8830B-328C-4DAF-8F95-E2BEB17A6D57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sp>
        <p:nvSpPr>
          <p:cNvPr id="10244" name="직사각형 4"/>
          <p:cNvSpPr>
            <a:spLocks noChangeArrowheads="1"/>
          </p:cNvSpPr>
          <p:nvPr/>
        </p:nvSpPr>
        <p:spPr bwMode="auto">
          <a:xfrm>
            <a:off x="3683000" y="1681163"/>
            <a:ext cx="504825" cy="5048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kumimoji="0" lang="en-US" altLang="ko-KR" sz="1400">
                <a:latin typeface="Arial" charset="0"/>
              </a:rPr>
              <a:t>255</a:t>
            </a:r>
            <a:endParaRPr kumimoji="0" lang="ko-KR" altLang="en-US" sz="1400">
              <a:latin typeface="Arial" charset="0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187825" y="1681163"/>
            <a:ext cx="503238" cy="5048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200</a:t>
            </a:r>
            <a:endParaRPr kumimoji="0" lang="ko-KR" altLang="en-US" sz="1400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4691063" y="1681163"/>
            <a:ext cx="504825" cy="5048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134</a:t>
            </a:r>
            <a:endParaRPr kumimoji="0" lang="ko-KR" altLang="en-US" sz="1400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5195888" y="1681163"/>
            <a:ext cx="503237" cy="504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90</a:t>
            </a:r>
            <a:endParaRPr kumimoji="0" lang="ko-KR" altLang="en-US" sz="14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3683000" y="2185988"/>
            <a:ext cx="504825" cy="5032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50</a:t>
            </a:r>
            <a:endParaRPr kumimoji="0" lang="ko-KR" altLang="en-US" sz="140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4187825" y="2185988"/>
            <a:ext cx="503238" cy="5032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65</a:t>
            </a:r>
            <a:endParaRPr kumimoji="0" lang="ko-KR" altLang="en-US" sz="14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691063" y="2185988"/>
            <a:ext cx="504825" cy="5032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210</a:t>
            </a:r>
            <a:endParaRPr kumimoji="0" lang="ko-KR" altLang="en-US" sz="14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5195888" y="2185988"/>
            <a:ext cx="503237" cy="5032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88</a:t>
            </a:r>
            <a:endParaRPr kumimoji="0" lang="ko-KR" altLang="en-US" sz="1400" dirty="0"/>
          </a:p>
        </p:txBody>
      </p:sp>
      <p:sp>
        <p:nvSpPr>
          <p:cNvPr id="14" name="직사각형 13"/>
          <p:cNvSpPr/>
          <p:nvPr/>
        </p:nvSpPr>
        <p:spPr bwMode="auto">
          <a:xfrm>
            <a:off x="3683000" y="2689225"/>
            <a:ext cx="504825" cy="5048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100</a:t>
            </a:r>
            <a:endParaRPr kumimoji="0" lang="ko-KR" altLang="en-US" sz="1400" dirty="0"/>
          </a:p>
        </p:txBody>
      </p:sp>
      <p:sp>
        <p:nvSpPr>
          <p:cNvPr id="15" name="직사각형 14"/>
          <p:cNvSpPr/>
          <p:nvPr/>
        </p:nvSpPr>
        <p:spPr bwMode="auto">
          <a:xfrm>
            <a:off x="4187825" y="2689225"/>
            <a:ext cx="503238" cy="5048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60</a:t>
            </a:r>
            <a:endParaRPr kumimoji="0" lang="ko-KR" altLang="en-US" sz="1400" dirty="0"/>
          </a:p>
        </p:txBody>
      </p:sp>
      <p:sp>
        <p:nvSpPr>
          <p:cNvPr id="16" name="직사각형 15"/>
          <p:cNvSpPr/>
          <p:nvPr/>
        </p:nvSpPr>
        <p:spPr bwMode="auto">
          <a:xfrm>
            <a:off x="4691063" y="2689225"/>
            <a:ext cx="504825" cy="5048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86</a:t>
            </a:r>
            <a:endParaRPr kumimoji="0" lang="ko-KR" altLang="en-US" sz="1400" dirty="0"/>
          </a:p>
        </p:txBody>
      </p:sp>
      <p:sp>
        <p:nvSpPr>
          <p:cNvPr id="17" name="직사각형 16"/>
          <p:cNvSpPr/>
          <p:nvPr/>
        </p:nvSpPr>
        <p:spPr bwMode="auto">
          <a:xfrm>
            <a:off x="5195888" y="2689225"/>
            <a:ext cx="503237" cy="5048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190</a:t>
            </a:r>
            <a:endParaRPr kumimoji="0" lang="ko-KR" altLang="en-US" sz="1400" dirty="0"/>
          </a:p>
        </p:txBody>
      </p:sp>
      <p:sp>
        <p:nvSpPr>
          <p:cNvPr id="18" name="직사각형 17"/>
          <p:cNvSpPr/>
          <p:nvPr/>
        </p:nvSpPr>
        <p:spPr bwMode="auto">
          <a:xfrm>
            <a:off x="3683000" y="3194050"/>
            <a:ext cx="504825" cy="5032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168</a:t>
            </a:r>
            <a:endParaRPr kumimoji="0" lang="ko-KR" altLang="en-US" sz="1400" dirty="0"/>
          </a:p>
        </p:txBody>
      </p:sp>
      <p:sp>
        <p:nvSpPr>
          <p:cNvPr id="19" name="직사각형 18"/>
          <p:cNvSpPr/>
          <p:nvPr/>
        </p:nvSpPr>
        <p:spPr bwMode="auto">
          <a:xfrm>
            <a:off x="4187825" y="3194050"/>
            <a:ext cx="503238" cy="50323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99</a:t>
            </a:r>
            <a:endParaRPr kumimoji="0" lang="ko-KR" altLang="en-US" sz="1400" dirty="0"/>
          </a:p>
        </p:txBody>
      </p:sp>
      <p:sp>
        <p:nvSpPr>
          <p:cNvPr id="20" name="직사각형 19"/>
          <p:cNvSpPr/>
          <p:nvPr/>
        </p:nvSpPr>
        <p:spPr bwMode="auto">
          <a:xfrm>
            <a:off x="4691063" y="3194050"/>
            <a:ext cx="504825" cy="50323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81</a:t>
            </a:r>
            <a:endParaRPr kumimoji="0" lang="ko-KR" altLang="en-US" sz="1400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5195888" y="3194050"/>
            <a:ext cx="503237" cy="5032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159</a:t>
            </a:r>
            <a:endParaRPr kumimoji="0" lang="ko-KR" altLang="en-US" sz="1400" dirty="0"/>
          </a:p>
        </p:txBody>
      </p:sp>
      <p:sp>
        <p:nvSpPr>
          <p:cNvPr id="10260" name="TextBox 21"/>
          <p:cNvSpPr txBox="1">
            <a:spLocks noChangeArrowheads="1"/>
          </p:cNvSpPr>
          <p:nvPr/>
        </p:nvSpPr>
        <p:spPr bwMode="auto">
          <a:xfrm>
            <a:off x="1926283" y="1681163"/>
            <a:ext cx="1720343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 dirty="0">
                <a:latin typeface="Arial" charset="0"/>
              </a:rPr>
              <a:t>ex) 4x4 image</a:t>
            </a:r>
            <a:endParaRPr lang="ko-KR" altLang="en-US" sz="1900" dirty="0">
              <a:latin typeface="Arial" charset="0"/>
            </a:endParaRPr>
          </a:p>
        </p:txBody>
      </p:sp>
      <p:sp>
        <p:nvSpPr>
          <p:cNvPr id="10261" name="아래쪽 화살표 32"/>
          <p:cNvSpPr>
            <a:spLocks noChangeArrowheads="1"/>
          </p:cNvSpPr>
          <p:nvPr/>
        </p:nvSpPr>
        <p:spPr bwMode="auto">
          <a:xfrm>
            <a:off x="4187825" y="3862388"/>
            <a:ext cx="1008063" cy="431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kumimoji="0" lang="ko-KR" altLang="en-US" sz="1900">
              <a:latin typeface="Arial" charset="0"/>
            </a:endParaRPr>
          </a:p>
        </p:txBody>
      </p:sp>
      <p:sp>
        <p:nvSpPr>
          <p:cNvPr id="35" name="직사각형 34"/>
          <p:cNvSpPr>
            <a:spLocks noChangeArrowheads="1"/>
          </p:cNvSpPr>
          <p:nvPr/>
        </p:nvSpPr>
        <p:spPr bwMode="auto">
          <a:xfrm>
            <a:off x="833438" y="5013325"/>
            <a:ext cx="504825" cy="5048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defTabSz="957263"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defTabSz="957263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defTabSz="957263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defTabSz="957263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defTabSz="957263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kumimoji="0" lang="en-US" altLang="ko-KR" sz="1400">
                <a:latin typeface="Arial" charset="0"/>
              </a:rPr>
              <a:t>255</a:t>
            </a:r>
            <a:endParaRPr kumimoji="0" lang="ko-KR" altLang="en-US" sz="1400">
              <a:latin typeface="Arial" charset="0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338263" y="5013325"/>
            <a:ext cx="503237" cy="5048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200</a:t>
            </a:r>
            <a:endParaRPr kumimoji="0" lang="ko-KR" altLang="en-US" sz="1400" dirty="0"/>
          </a:p>
        </p:txBody>
      </p:sp>
      <p:sp>
        <p:nvSpPr>
          <p:cNvPr id="37" name="직사각형 36"/>
          <p:cNvSpPr/>
          <p:nvPr/>
        </p:nvSpPr>
        <p:spPr bwMode="auto">
          <a:xfrm>
            <a:off x="1841500" y="5013325"/>
            <a:ext cx="504825" cy="5048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134</a:t>
            </a:r>
            <a:endParaRPr kumimoji="0" lang="ko-KR" altLang="en-US" sz="1400" dirty="0"/>
          </a:p>
        </p:txBody>
      </p:sp>
      <p:sp>
        <p:nvSpPr>
          <p:cNvPr id="38" name="직사각형 37"/>
          <p:cNvSpPr/>
          <p:nvPr/>
        </p:nvSpPr>
        <p:spPr bwMode="auto">
          <a:xfrm>
            <a:off x="2346325" y="5013325"/>
            <a:ext cx="503238" cy="504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90</a:t>
            </a:r>
            <a:endParaRPr kumimoji="0" lang="ko-KR" altLang="en-US" sz="1400" dirty="0"/>
          </a:p>
        </p:txBody>
      </p:sp>
      <p:sp>
        <p:nvSpPr>
          <p:cNvPr id="39" name="직사각형 38"/>
          <p:cNvSpPr/>
          <p:nvPr/>
        </p:nvSpPr>
        <p:spPr bwMode="auto">
          <a:xfrm>
            <a:off x="2849563" y="5013325"/>
            <a:ext cx="504825" cy="5048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50</a:t>
            </a:r>
            <a:endParaRPr kumimoji="0" lang="ko-KR" altLang="en-US" sz="1400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3354388" y="5013325"/>
            <a:ext cx="503237" cy="5048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65</a:t>
            </a:r>
            <a:endParaRPr kumimoji="0" lang="ko-KR" altLang="en-US" sz="1400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3857625" y="5013325"/>
            <a:ext cx="504825" cy="5048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210</a:t>
            </a:r>
            <a:endParaRPr kumimoji="0" lang="ko-KR" altLang="en-US" sz="1400" dirty="0"/>
          </a:p>
        </p:txBody>
      </p:sp>
      <p:sp>
        <p:nvSpPr>
          <p:cNvPr id="42" name="직사각형 41"/>
          <p:cNvSpPr/>
          <p:nvPr/>
        </p:nvSpPr>
        <p:spPr bwMode="auto">
          <a:xfrm>
            <a:off x="4362450" y="5013325"/>
            <a:ext cx="503238" cy="5048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88</a:t>
            </a:r>
            <a:endParaRPr kumimoji="0" lang="ko-KR" altLang="en-US" sz="1400" dirty="0"/>
          </a:p>
        </p:txBody>
      </p:sp>
      <p:sp>
        <p:nvSpPr>
          <p:cNvPr id="47" name="직사각형 46"/>
          <p:cNvSpPr/>
          <p:nvPr/>
        </p:nvSpPr>
        <p:spPr bwMode="auto">
          <a:xfrm>
            <a:off x="4860925" y="5013325"/>
            <a:ext cx="503238" cy="5048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100</a:t>
            </a:r>
            <a:endParaRPr kumimoji="0" lang="ko-KR" altLang="en-US" sz="1400" dirty="0"/>
          </a:p>
        </p:txBody>
      </p:sp>
      <p:sp>
        <p:nvSpPr>
          <p:cNvPr id="48" name="직사각형 47"/>
          <p:cNvSpPr/>
          <p:nvPr/>
        </p:nvSpPr>
        <p:spPr bwMode="auto">
          <a:xfrm>
            <a:off x="5364163" y="5013325"/>
            <a:ext cx="504825" cy="5048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60</a:t>
            </a:r>
            <a:endParaRPr kumimoji="0" lang="ko-KR" altLang="en-US" sz="1400" dirty="0"/>
          </a:p>
        </p:txBody>
      </p:sp>
      <p:sp>
        <p:nvSpPr>
          <p:cNvPr id="49" name="직사각형 48"/>
          <p:cNvSpPr/>
          <p:nvPr/>
        </p:nvSpPr>
        <p:spPr bwMode="auto">
          <a:xfrm>
            <a:off x="5868988" y="5013325"/>
            <a:ext cx="503237" cy="5048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86</a:t>
            </a:r>
            <a:endParaRPr kumimoji="0" lang="ko-KR" altLang="en-US" sz="1400" dirty="0"/>
          </a:p>
        </p:txBody>
      </p:sp>
      <p:sp>
        <p:nvSpPr>
          <p:cNvPr id="50" name="직사각형 49"/>
          <p:cNvSpPr/>
          <p:nvPr/>
        </p:nvSpPr>
        <p:spPr bwMode="auto">
          <a:xfrm>
            <a:off x="6372225" y="5013325"/>
            <a:ext cx="504825" cy="5048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190</a:t>
            </a:r>
            <a:endParaRPr kumimoji="0" lang="ko-KR" altLang="en-US" sz="1400" dirty="0"/>
          </a:p>
        </p:txBody>
      </p:sp>
      <p:sp>
        <p:nvSpPr>
          <p:cNvPr id="51" name="직사각형 50"/>
          <p:cNvSpPr/>
          <p:nvPr/>
        </p:nvSpPr>
        <p:spPr bwMode="auto">
          <a:xfrm>
            <a:off x="6877050" y="5013325"/>
            <a:ext cx="503238" cy="5048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168</a:t>
            </a:r>
            <a:endParaRPr kumimoji="0" lang="ko-KR" altLang="en-US" sz="1400" dirty="0"/>
          </a:p>
        </p:txBody>
      </p:sp>
      <p:sp>
        <p:nvSpPr>
          <p:cNvPr id="52" name="직사각형 51"/>
          <p:cNvSpPr/>
          <p:nvPr/>
        </p:nvSpPr>
        <p:spPr bwMode="auto">
          <a:xfrm>
            <a:off x="7380288" y="5013325"/>
            <a:ext cx="504825" cy="50482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99</a:t>
            </a:r>
            <a:endParaRPr kumimoji="0" lang="ko-KR" altLang="en-US" sz="1400" dirty="0"/>
          </a:p>
        </p:txBody>
      </p:sp>
      <p:sp>
        <p:nvSpPr>
          <p:cNvPr id="53" name="직사각형 52"/>
          <p:cNvSpPr/>
          <p:nvPr/>
        </p:nvSpPr>
        <p:spPr bwMode="auto">
          <a:xfrm>
            <a:off x="7885113" y="5013325"/>
            <a:ext cx="503237" cy="5048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81</a:t>
            </a:r>
            <a:endParaRPr kumimoji="0" lang="ko-KR" altLang="en-US" sz="1400" dirty="0"/>
          </a:p>
        </p:txBody>
      </p:sp>
      <p:sp>
        <p:nvSpPr>
          <p:cNvPr id="54" name="직사각형 53"/>
          <p:cNvSpPr/>
          <p:nvPr/>
        </p:nvSpPr>
        <p:spPr bwMode="auto">
          <a:xfrm>
            <a:off x="8388350" y="5013325"/>
            <a:ext cx="504825" cy="5048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defTabSz="957263" eaLnBrk="0" latinLnBrk="0" hangingPunct="0">
              <a:defRPr/>
            </a:pPr>
            <a:r>
              <a:rPr kumimoji="0" lang="en-US" altLang="ko-KR" sz="1400" dirty="0"/>
              <a:t>159</a:t>
            </a:r>
            <a:endParaRPr kumimoji="0" lang="ko-KR" altLang="en-US" sz="1400" dirty="0"/>
          </a:p>
        </p:txBody>
      </p:sp>
      <p:sp>
        <p:nvSpPr>
          <p:cNvPr id="43" name="TextBox 67">
            <a:extLst>
              <a:ext uri="{FF2B5EF4-FFF2-40B4-BE49-F238E27FC236}">
                <a16:creationId xmlns:a16="http://schemas.microsoft.com/office/drawing/2014/main" id="{4D38B5DA-86E5-4A6A-9DAE-5D042A818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9187" y="4102100"/>
            <a:ext cx="410368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kumimoji="1" sz="22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1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900" b="1" dirty="0">
                <a:solidFill>
                  <a:srgbClr val="C00000"/>
                </a:solidFill>
                <a:latin typeface="Arial" charset="0"/>
              </a:rPr>
              <a:t>16 x 8 bits = 128 bits ( 16 byte )</a:t>
            </a:r>
            <a:endParaRPr lang="ko-KR" altLang="en-US" sz="1900" b="1" dirty="0">
              <a:solidFill>
                <a:srgbClr val="C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05409D-D116-44B0-8EF9-67629495783A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프로젝트 생성 과정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125538"/>
            <a:ext cx="6696075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세미나 준비">
  <a:themeElements>
    <a:clrScheme name="ㅇㄹㅇㄹㅇㄹ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ㅇㄹㅇㄹㅇㄹ">
      <a:majorFont>
        <a:latin typeface="Tahoma"/>
        <a:ea typeface="굴림"/>
        <a:cs typeface=""/>
      </a:majorFont>
      <a:minorFont>
        <a:latin typeface="Tahom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57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ㅇㄹㅇㄹㅇㄹ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ㅇㄹㅇㄹㅇㄹ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ㅇㄹㅇㄹㅇㄹ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ㅇㄹㅇㄹㅇㄹ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ㅇㄹㅇㄹㅇㄹ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ㅇㄹㅇㄹㅇㄹ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ㅇㄹㅇㄹㅇㄹ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ㅇㄹㅇㄹㅇㄹ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ㅇㄹㅇㄹㅇㄹ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ㅇㄹㅇㄹㅇㄹ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ㅇㄹㅇㄹㅇㄹ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ㅇㄹㅇㄹㅇㄹ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세미나 준비</Template>
  <TotalTime>1024</TotalTime>
  <Words>1655</Words>
  <Application>Microsoft Office PowerPoint</Application>
  <PresentationFormat>사용자 지정</PresentationFormat>
  <Paragraphs>384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HY헤드라인M</vt:lpstr>
      <vt:lpstr>굴림</vt:lpstr>
      <vt:lpstr>Arial</vt:lpstr>
      <vt:lpstr>Cambria Math</vt:lpstr>
      <vt:lpstr>Courier New</vt:lpstr>
      <vt:lpstr>Tahoma</vt:lpstr>
      <vt:lpstr>Times New Roman</vt:lpstr>
      <vt:lpstr>Wingdings</vt:lpstr>
      <vt:lpstr>세미나 준비</vt:lpstr>
      <vt:lpstr>Digital Signal Processing </vt:lpstr>
      <vt:lpstr>pYUV로 bitmap file 생성가능 </vt:lpstr>
      <vt:lpstr>lena.img</vt:lpstr>
      <vt:lpstr>PowerPoint 프레젠테이션</vt:lpstr>
      <vt:lpstr>Pixels in Lana image</vt:lpstr>
      <vt:lpstr>Lena 밝기 표현 방법(gray level)</vt:lpstr>
      <vt:lpstr>Signal !?!?</vt:lpstr>
      <vt:lpstr>Signal !?!?</vt:lpstr>
      <vt:lpstr>프로젝트 생성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생성 과정 (2017 ver.)</vt:lpstr>
      <vt:lpstr>PowerPoint 프레젠테이션</vt:lpstr>
      <vt:lpstr>PowerPoint 프레젠테이션</vt:lpstr>
      <vt:lpstr>PowerPoint 프레젠테이션</vt:lpstr>
      <vt:lpstr>PowerPoint 프레젠테이션</vt:lpstr>
      <vt:lpstr>결과물 제출 (집현시스템 과제)</vt:lpstr>
      <vt:lpstr>Function</vt:lpstr>
      <vt:lpstr>File I/O function (ANSI C)</vt:lpstr>
      <vt:lpstr>1-D Memory Allocation (C)</vt:lpstr>
      <vt:lpstr>1-D memory allocation (C++)</vt:lpstr>
      <vt:lpstr>Basic 2-D Memory allocation</vt:lpstr>
      <vt:lpstr>Basic 2D Memory Allocation in C</vt:lpstr>
      <vt:lpstr>Advanced 2-D memory allocation in C</vt:lpstr>
      <vt:lpstr>Advanced 2-D memory allocation</vt:lpstr>
      <vt:lpstr>Memory Allocation</vt:lpstr>
      <vt:lpstr>example</vt:lpstr>
      <vt:lpstr>Image read/write fuction (ANSI C)</vt:lpstr>
      <vt:lpstr>Experiment – Add noise</vt:lpstr>
      <vt:lpstr>Experiment – Remove noise</vt:lpstr>
      <vt:lpstr>Low-pass filtering (Spatial Filtering) </vt:lpstr>
      <vt:lpstr>High-pass filtering</vt:lpstr>
      <vt:lpstr>2-D LPF vs. HFP</vt:lpstr>
    </vt:vector>
  </TitlesOfParts>
  <Company>WINDOWS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exercises</dc:title>
  <dc:creator>SP2</dc:creator>
  <cp:lastModifiedBy>이영렬</cp:lastModifiedBy>
  <cp:revision>108</cp:revision>
  <dcterms:created xsi:type="dcterms:W3CDTF">2009-04-09T04:39:40Z</dcterms:created>
  <dcterms:modified xsi:type="dcterms:W3CDTF">2023-12-01T04:50:15Z</dcterms:modified>
</cp:coreProperties>
</file>